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2" r:id="rId6"/>
    <p:sldId id="260" r:id="rId7"/>
    <p:sldId id="261" r:id="rId8"/>
  </p:sldIdLst>
  <p:sldSz cx="9144000" cy="5143500" type="screen16x9"/>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5" d="100"/>
          <a:sy n="255" d="100"/>
        </p:scale>
        <p:origin x="-392"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182" y="4415791"/>
            <a:ext cx="5505450" cy="4183380"/>
          </a:xfrm>
          <a:prstGeom prst="rect">
            <a:avLst/>
          </a:prstGeom>
          <a:noFill/>
          <a:ln>
            <a:noFill/>
          </a:ln>
        </p:spPr>
        <p:txBody>
          <a:bodyPr spcFirstLastPara="1" wrap="square" lIns="92476" tIns="92476" rIns="92476" bIns="92476"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72971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0602d88961_0_64: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0602d88961_0_64:notes"/>
          <p:cNvSpPr txBox="1">
            <a:spLocks noGrp="1"/>
          </p:cNvSpPr>
          <p:nvPr>
            <p:ph type="body" idx="1"/>
          </p:nvPr>
        </p:nvSpPr>
        <p:spPr>
          <a:xfrm>
            <a:off x="688182" y="4415791"/>
            <a:ext cx="5505450" cy="4183380"/>
          </a:xfrm>
          <a:prstGeom prst="rect">
            <a:avLst/>
          </a:prstGeom>
        </p:spPr>
        <p:txBody>
          <a:bodyPr spcFirstLastPara="1" wrap="square" lIns="92476" tIns="92476" rIns="92476" bIns="92476"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067234eb18_1_0: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067234eb18_1_0:notes"/>
          <p:cNvSpPr txBox="1">
            <a:spLocks noGrp="1"/>
          </p:cNvSpPr>
          <p:nvPr>
            <p:ph type="body" idx="1"/>
          </p:nvPr>
        </p:nvSpPr>
        <p:spPr>
          <a:xfrm>
            <a:off x="688182" y="4415791"/>
            <a:ext cx="5505450" cy="4183380"/>
          </a:xfrm>
          <a:prstGeom prst="rect">
            <a:avLst/>
          </a:prstGeom>
        </p:spPr>
        <p:txBody>
          <a:bodyPr spcFirstLastPara="1" wrap="square" lIns="92476" tIns="92476" rIns="92476" bIns="92476"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0602d88961_0_79: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0602d88961_0_79:notes"/>
          <p:cNvSpPr txBox="1">
            <a:spLocks noGrp="1"/>
          </p:cNvSpPr>
          <p:nvPr>
            <p:ph type="body" idx="1"/>
          </p:nvPr>
        </p:nvSpPr>
        <p:spPr>
          <a:xfrm>
            <a:off x="688182" y="4415791"/>
            <a:ext cx="5505450" cy="4183380"/>
          </a:xfrm>
          <a:prstGeom prst="rect">
            <a:avLst/>
          </a:prstGeom>
        </p:spPr>
        <p:txBody>
          <a:bodyPr spcFirstLastPara="1" wrap="square" lIns="92476" tIns="92476" rIns="92476" bIns="92476"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067234eb18_1_5: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067234eb18_1_5:notes"/>
          <p:cNvSpPr txBox="1">
            <a:spLocks noGrp="1"/>
          </p:cNvSpPr>
          <p:nvPr>
            <p:ph type="body" idx="1"/>
          </p:nvPr>
        </p:nvSpPr>
        <p:spPr>
          <a:xfrm>
            <a:off x="688182" y="4415791"/>
            <a:ext cx="5505450" cy="4183380"/>
          </a:xfrm>
          <a:prstGeom prst="rect">
            <a:avLst/>
          </a:prstGeom>
        </p:spPr>
        <p:txBody>
          <a:bodyPr spcFirstLastPara="1" wrap="square" lIns="92476" tIns="92476" rIns="92476" bIns="92476"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067234eb18_1_5: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067234eb18_1_5:notes"/>
          <p:cNvSpPr txBox="1">
            <a:spLocks noGrp="1"/>
          </p:cNvSpPr>
          <p:nvPr>
            <p:ph type="body" idx="1"/>
          </p:nvPr>
        </p:nvSpPr>
        <p:spPr>
          <a:xfrm>
            <a:off x="688182" y="4415791"/>
            <a:ext cx="5505450" cy="4183380"/>
          </a:xfrm>
          <a:prstGeom prst="rect">
            <a:avLst/>
          </a:prstGeom>
        </p:spPr>
        <p:txBody>
          <a:bodyPr spcFirstLastPara="1" wrap="square" lIns="92476" tIns="92476" rIns="92476" bIns="92476" anchor="t" anchorCtr="0">
            <a:noAutofit/>
          </a:bodyPr>
          <a:lstStyle/>
          <a:p>
            <a:pPr marL="0" indent="0">
              <a:buNone/>
            </a:pPr>
            <a:endParaRPr/>
          </a:p>
        </p:txBody>
      </p:sp>
    </p:spTree>
    <p:extLst>
      <p:ext uri="{BB962C8B-B14F-4D97-AF65-F5344CB8AC3E}">
        <p14:creationId xmlns:p14="http://schemas.microsoft.com/office/powerpoint/2010/main" val="4174245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067234eb18_1_10: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067234eb18_1_10:notes"/>
          <p:cNvSpPr txBox="1">
            <a:spLocks noGrp="1"/>
          </p:cNvSpPr>
          <p:nvPr>
            <p:ph type="body" idx="1"/>
          </p:nvPr>
        </p:nvSpPr>
        <p:spPr>
          <a:xfrm>
            <a:off x="688182" y="4415791"/>
            <a:ext cx="5505450" cy="4183380"/>
          </a:xfrm>
          <a:prstGeom prst="rect">
            <a:avLst/>
          </a:prstGeom>
        </p:spPr>
        <p:txBody>
          <a:bodyPr spcFirstLastPara="1" wrap="square" lIns="92476" tIns="92476" rIns="92476" bIns="92476"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067234eb18_1_15: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067234eb18_1_15:notes"/>
          <p:cNvSpPr txBox="1">
            <a:spLocks noGrp="1"/>
          </p:cNvSpPr>
          <p:nvPr>
            <p:ph type="body" idx="1"/>
          </p:nvPr>
        </p:nvSpPr>
        <p:spPr>
          <a:xfrm>
            <a:off x="688182" y="4415791"/>
            <a:ext cx="5505450" cy="4183380"/>
          </a:xfrm>
          <a:prstGeom prst="rect">
            <a:avLst/>
          </a:prstGeom>
        </p:spPr>
        <p:txBody>
          <a:bodyPr spcFirstLastPara="1" wrap="square" lIns="92476" tIns="92476" rIns="92476" bIns="92476"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0"/>
              </a:spcBef>
              <a:spcAft>
                <a:spcPts val="0"/>
              </a:spcAft>
              <a:buClr>
                <a:schemeClr val="lt1"/>
              </a:buClr>
              <a:buSzPts val="1200"/>
              <a:buChar char="○"/>
              <a:defRPr sz="1200">
                <a:solidFill>
                  <a:schemeClr val="lt1"/>
                </a:solidFill>
              </a:defRPr>
            </a:lvl2pPr>
            <a:lvl3pPr marL="1371600" lvl="2" indent="-304800">
              <a:spcBef>
                <a:spcPts val="0"/>
              </a:spcBef>
              <a:spcAft>
                <a:spcPts val="0"/>
              </a:spcAft>
              <a:buClr>
                <a:schemeClr val="lt1"/>
              </a:buClr>
              <a:buSzPts val="1200"/>
              <a:buChar char="■"/>
              <a:defRPr sz="1200">
                <a:solidFill>
                  <a:schemeClr val="lt1"/>
                </a:solidFill>
              </a:defRPr>
            </a:lvl3pPr>
            <a:lvl4pPr marL="1828800" lvl="3" indent="-304800">
              <a:spcBef>
                <a:spcPts val="0"/>
              </a:spcBef>
              <a:spcAft>
                <a:spcPts val="0"/>
              </a:spcAft>
              <a:buClr>
                <a:schemeClr val="lt1"/>
              </a:buClr>
              <a:buSzPts val="1200"/>
              <a:buChar char="●"/>
              <a:defRPr sz="1200">
                <a:solidFill>
                  <a:schemeClr val="lt1"/>
                </a:solidFill>
              </a:defRPr>
            </a:lvl4pPr>
            <a:lvl5pPr marL="2286000" lvl="4" indent="-304800">
              <a:spcBef>
                <a:spcPts val="0"/>
              </a:spcBef>
              <a:spcAft>
                <a:spcPts val="0"/>
              </a:spcAft>
              <a:buClr>
                <a:schemeClr val="lt1"/>
              </a:buClr>
              <a:buSzPts val="1200"/>
              <a:buChar char="○"/>
              <a:defRPr sz="1200">
                <a:solidFill>
                  <a:schemeClr val="lt1"/>
                </a:solidFill>
              </a:defRPr>
            </a:lvl5pPr>
            <a:lvl6pPr marL="2743200" lvl="5" indent="-304800">
              <a:spcBef>
                <a:spcPts val="0"/>
              </a:spcBef>
              <a:spcAft>
                <a:spcPts val="0"/>
              </a:spcAft>
              <a:buClr>
                <a:schemeClr val="lt1"/>
              </a:buClr>
              <a:buSzPts val="1200"/>
              <a:buChar char="■"/>
              <a:defRPr sz="1200">
                <a:solidFill>
                  <a:schemeClr val="lt1"/>
                </a:solidFill>
              </a:defRPr>
            </a:lvl6pPr>
            <a:lvl7pPr marL="3200400" lvl="6" indent="-304800">
              <a:spcBef>
                <a:spcPts val="0"/>
              </a:spcBef>
              <a:spcAft>
                <a:spcPts val="0"/>
              </a:spcAft>
              <a:buClr>
                <a:schemeClr val="lt1"/>
              </a:buClr>
              <a:buSzPts val="1200"/>
              <a:buChar char="●"/>
              <a:defRPr sz="1200">
                <a:solidFill>
                  <a:schemeClr val="lt1"/>
                </a:solidFill>
              </a:defRPr>
            </a:lvl7pPr>
            <a:lvl8pPr marL="3657600" lvl="7" indent="-304800">
              <a:spcBef>
                <a:spcPts val="0"/>
              </a:spcBef>
              <a:spcAft>
                <a:spcPts val="0"/>
              </a:spcAft>
              <a:buClr>
                <a:schemeClr val="lt1"/>
              </a:buClr>
              <a:buSzPts val="1200"/>
              <a:buChar char="○"/>
              <a:defRPr sz="1200">
                <a:solidFill>
                  <a:schemeClr val="lt1"/>
                </a:solidFill>
              </a:defRPr>
            </a:lvl8pPr>
            <a:lvl9pPr marL="4114800" lvl="8" indent="-304800">
              <a:spcBef>
                <a:spcPts val="0"/>
              </a:spcBef>
              <a:spcAft>
                <a:spcPts val="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451076" y="0"/>
            <a:ext cx="8222100" cy="933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r>
              <a:rPr lang="en" sz="3300" dirty="0">
                <a:solidFill>
                  <a:srgbClr val="741B47"/>
                </a:solidFill>
              </a:rPr>
              <a:t>“</a:t>
            </a:r>
            <a:r>
              <a:rPr lang="en" sz="3300" u="sng" dirty="0">
                <a:solidFill>
                  <a:srgbClr val="741B47"/>
                </a:solidFill>
                <a:latin typeface="Georgia"/>
                <a:ea typeface="Georgia"/>
                <a:cs typeface="Georgia"/>
                <a:sym typeface="Georgia"/>
              </a:rPr>
              <a:t>IN WITH THE NEW / OUT WITH THE OLD</a:t>
            </a:r>
            <a:r>
              <a:rPr lang="en" sz="3300" dirty="0">
                <a:solidFill>
                  <a:srgbClr val="741B47"/>
                </a:solidFill>
              </a:rPr>
              <a:t>”</a:t>
            </a:r>
            <a:endParaRPr sz="3300" dirty="0">
              <a:solidFill>
                <a:srgbClr val="741B47"/>
              </a:solidFill>
            </a:endParaRPr>
          </a:p>
        </p:txBody>
      </p:sp>
      <p:sp>
        <p:nvSpPr>
          <p:cNvPr id="68" name="Google Shape;68;p13"/>
          <p:cNvSpPr txBox="1">
            <a:spLocks noGrp="1"/>
          </p:cNvSpPr>
          <p:nvPr>
            <p:ph type="subTitle" idx="1"/>
          </p:nvPr>
        </p:nvSpPr>
        <p:spPr>
          <a:xfrm>
            <a:off x="238424" y="301083"/>
            <a:ext cx="8222100" cy="5151864"/>
          </a:xfrm>
          <a:prstGeom prst="rect">
            <a:avLst/>
          </a:prstGeom>
        </p:spPr>
        <p:txBody>
          <a:bodyPr spcFirstLastPara="1" wrap="square" lIns="91425" tIns="91425" rIns="91425" bIns="91425" anchor="t" anchorCtr="0">
            <a:normAutofit fontScale="25000" lnSpcReduction="20000"/>
          </a:bodyPr>
          <a:lstStyle/>
          <a:p>
            <a:pPr marL="457200" lvl="0" indent="0" algn="l" rtl="0">
              <a:spcBef>
                <a:spcPts val="0"/>
              </a:spcBef>
              <a:spcAft>
                <a:spcPts val="0"/>
              </a:spcAft>
              <a:buNone/>
            </a:pPr>
            <a:endParaRPr sz="7474" dirty="0">
              <a:solidFill>
                <a:srgbClr val="990000"/>
              </a:solidFill>
            </a:endParaRPr>
          </a:p>
          <a:p>
            <a:pPr marL="1828800" lvl="0" indent="0" algn="l" rtl="0">
              <a:spcBef>
                <a:spcPts val="0"/>
              </a:spcBef>
              <a:spcAft>
                <a:spcPts val="0"/>
              </a:spcAft>
              <a:buNone/>
            </a:pPr>
            <a:r>
              <a:rPr lang="en" sz="7474" dirty="0">
                <a:solidFill>
                  <a:srgbClr val="990000"/>
                </a:solidFill>
              </a:rPr>
              <a:t>          </a:t>
            </a:r>
          </a:p>
          <a:p>
            <a:pPr marL="1828800" lvl="0" indent="0" algn="l" rtl="0">
              <a:spcBef>
                <a:spcPts val="0"/>
              </a:spcBef>
              <a:spcAft>
                <a:spcPts val="0"/>
              </a:spcAft>
              <a:buNone/>
            </a:pPr>
            <a:endParaRPr lang="en" sz="7474" u="sng" dirty="0">
              <a:solidFill>
                <a:schemeClr val="bg2"/>
              </a:solidFill>
            </a:endParaRPr>
          </a:p>
          <a:p>
            <a:pPr marL="1828800" lvl="0" indent="0" algn="l" rtl="0">
              <a:spcBef>
                <a:spcPts val="0"/>
              </a:spcBef>
              <a:spcAft>
                <a:spcPts val="0"/>
              </a:spcAft>
              <a:buNone/>
            </a:pPr>
            <a:r>
              <a:rPr lang="en" sz="7474" u="sng" dirty="0">
                <a:solidFill>
                  <a:schemeClr val="bg2"/>
                </a:solidFill>
              </a:rPr>
              <a:t>ONBOARDING AN EMPLOYEE</a:t>
            </a:r>
            <a:endParaRPr sz="7474" u="sng" dirty="0">
              <a:solidFill>
                <a:schemeClr val="bg2"/>
              </a:solidFill>
            </a:endParaRPr>
          </a:p>
          <a:p>
            <a:pPr marL="1828800" lvl="0" indent="0" algn="l" rtl="0">
              <a:spcBef>
                <a:spcPts val="0"/>
              </a:spcBef>
              <a:spcAft>
                <a:spcPts val="0"/>
              </a:spcAft>
              <a:buNone/>
            </a:pPr>
            <a:endParaRPr sz="7474" dirty="0">
              <a:solidFill>
                <a:schemeClr val="bg2"/>
              </a:solidFill>
            </a:endParaRPr>
          </a:p>
          <a:p>
            <a:pPr marL="0" lvl="0" indent="0" algn="l" rtl="0">
              <a:spcBef>
                <a:spcPts val="0"/>
              </a:spcBef>
              <a:spcAft>
                <a:spcPts val="0"/>
              </a:spcAft>
              <a:buNone/>
            </a:pPr>
            <a:r>
              <a:rPr lang="en" sz="7474" u="sng" dirty="0">
                <a:solidFill>
                  <a:schemeClr val="bg2"/>
                </a:solidFill>
              </a:rPr>
              <a:t>Human Resources/Payroll/Insurance</a:t>
            </a:r>
            <a:r>
              <a:rPr lang="en" sz="7474" dirty="0">
                <a:solidFill>
                  <a:schemeClr val="bg2"/>
                </a:solidFill>
              </a:rPr>
              <a:t>:</a:t>
            </a:r>
          </a:p>
          <a:p>
            <a:pPr marL="1024351" lvl="2" indent="0" algn="l" rtl="0">
              <a:spcBef>
                <a:spcPts val="0"/>
              </a:spcBef>
              <a:spcAft>
                <a:spcPts val="0"/>
              </a:spcAft>
              <a:buClr>
                <a:srgbClr val="990000"/>
              </a:buClr>
              <a:buSzPct val="100000"/>
            </a:pPr>
            <a:endParaRPr lang="en" sz="7474" dirty="0">
              <a:solidFill>
                <a:schemeClr val="bg2"/>
              </a:solidFill>
            </a:endParaRPr>
          </a:p>
          <a:p>
            <a:pPr marL="1024351" lvl="2" indent="0" algn="l" rtl="0">
              <a:spcBef>
                <a:spcPts val="0"/>
              </a:spcBef>
              <a:spcAft>
                <a:spcPts val="0"/>
              </a:spcAft>
              <a:buClr>
                <a:srgbClr val="990000"/>
              </a:buClr>
              <a:buSzPct val="100000"/>
            </a:pPr>
            <a:r>
              <a:rPr lang="en" sz="7474" u="sng" dirty="0">
                <a:solidFill>
                  <a:schemeClr val="bg2"/>
                </a:solidFill>
              </a:rPr>
              <a:t>Available avenues to recruit employees:</a:t>
            </a:r>
          </a:p>
          <a:p>
            <a:pPr marL="1024351" lvl="2" indent="0" algn="l" rtl="0">
              <a:spcBef>
                <a:spcPts val="0"/>
              </a:spcBef>
              <a:spcAft>
                <a:spcPts val="0"/>
              </a:spcAft>
              <a:buClr>
                <a:srgbClr val="990000"/>
              </a:buClr>
              <a:buSzPct val="100000"/>
            </a:pPr>
            <a:endParaRPr sz="7474" dirty="0">
              <a:solidFill>
                <a:schemeClr val="bg2"/>
              </a:solidFill>
            </a:endParaRPr>
          </a:p>
          <a:p>
            <a:pPr marL="1371600" lvl="2" indent="-347249" algn="l" rtl="0">
              <a:spcBef>
                <a:spcPts val="0"/>
              </a:spcBef>
              <a:spcAft>
                <a:spcPts val="0"/>
              </a:spcAft>
              <a:buClr>
                <a:srgbClr val="990000"/>
              </a:buClr>
              <a:buSzPct val="100000"/>
              <a:buChar char="■"/>
            </a:pPr>
            <a:r>
              <a:rPr lang="en" sz="7474" dirty="0">
                <a:solidFill>
                  <a:schemeClr val="bg2"/>
                </a:solidFill>
              </a:rPr>
              <a:t>Post your vacancies with </a:t>
            </a:r>
            <a:r>
              <a:rPr lang="en" sz="7474" u="sng" dirty="0">
                <a:solidFill>
                  <a:schemeClr val="bg2"/>
                </a:solidFill>
              </a:rPr>
              <a:t>MDE</a:t>
            </a:r>
            <a:r>
              <a:rPr lang="en" sz="7474" dirty="0">
                <a:solidFill>
                  <a:schemeClr val="bg2"/>
                </a:solidFill>
              </a:rPr>
              <a:t> - Tabitha Burkett, </a:t>
            </a:r>
            <a:r>
              <a:rPr lang="en" sz="7474" u="sng" dirty="0">
                <a:solidFill>
                  <a:schemeClr val="bg2"/>
                </a:solidFill>
              </a:rPr>
              <a:t>MS School Board Association</a:t>
            </a:r>
            <a:r>
              <a:rPr lang="en" sz="7474" dirty="0">
                <a:solidFill>
                  <a:schemeClr val="bg2"/>
                </a:solidFill>
              </a:rPr>
              <a:t> - April Mills, Handshake, Your School Website</a:t>
            </a:r>
            <a:endParaRPr sz="7474" dirty="0">
              <a:solidFill>
                <a:schemeClr val="bg2"/>
              </a:solidFill>
            </a:endParaRPr>
          </a:p>
          <a:p>
            <a:pPr marL="1371600" lvl="2" indent="-347249" algn="l" rtl="0">
              <a:spcBef>
                <a:spcPts val="0"/>
              </a:spcBef>
              <a:spcAft>
                <a:spcPts val="0"/>
              </a:spcAft>
              <a:buClr>
                <a:srgbClr val="990000"/>
              </a:buClr>
              <a:buSzPct val="100000"/>
              <a:buChar char="■"/>
            </a:pPr>
            <a:r>
              <a:rPr lang="en" sz="7474" dirty="0">
                <a:solidFill>
                  <a:schemeClr val="bg2"/>
                </a:solidFill>
              </a:rPr>
              <a:t>Attend J</a:t>
            </a:r>
            <a:r>
              <a:rPr lang="en-US" sz="7474" dirty="0">
                <a:solidFill>
                  <a:schemeClr val="bg2"/>
                </a:solidFill>
              </a:rPr>
              <a:t>o</a:t>
            </a:r>
            <a:r>
              <a:rPr lang="en" sz="7474" dirty="0">
                <a:solidFill>
                  <a:schemeClr val="bg2"/>
                </a:solidFill>
              </a:rPr>
              <a:t>b Fairs for Recruitment</a:t>
            </a:r>
          </a:p>
          <a:p>
            <a:pPr marL="1371600" lvl="2" indent="-347249" algn="l" rtl="0">
              <a:spcBef>
                <a:spcPts val="0"/>
              </a:spcBef>
              <a:spcAft>
                <a:spcPts val="0"/>
              </a:spcAft>
              <a:buClr>
                <a:srgbClr val="990000"/>
              </a:buClr>
              <a:buSzPct val="100000"/>
              <a:buChar char="■"/>
            </a:pPr>
            <a:r>
              <a:rPr lang="en" sz="7474" dirty="0">
                <a:solidFill>
                  <a:schemeClr val="bg2"/>
                </a:solidFill>
              </a:rPr>
              <a:t>Recruiting Companies that specialize in recruiting a diverse group of teachers to help staff those hard-to-fill positions.</a:t>
            </a:r>
          </a:p>
          <a:p>
            <a:pPr marL="1024351" lvl="2" indent="0" algn="l" rtl="0">
              <a:spcBef>
                <a:spcPts val="0"/>
              </a:spcBef>
              <a:spcAft>
                <a:spcPts val="0"/>
              </a:spcAft>
              <a:buClr>
                <a:srgbClr val="990000"/>
              </a:buClr>
              <a:buSzPct val="100000"/>
            </a:pPr>
            <a:endParaRPr lang="en" sz="7474" dirty="0">
              <a:solidFill>
                <a:schemeClr val="bg2"/>
              </a:solidFill>
            </a:endParaRPr>
          </a:p>
          <a:p>
            <a:pPr marL="914400" lvl="1" indent="-347249" algn="l" rtl="0">
              <a:spcBef>
                <a:spcPts val="0"/>
              </a:spcBef>
              <a:spcAft>
                <a:spcPts val="0"/>
              </a:spcAft>
              <a:buClr>
                <a:srgbClr val="990000"/>
              </a:buClr>
              <a:buSzPct val="100000"/>
              <a:buChar char="○"/>
            </a:pPr>
            <a:r>
              <a:rPr lang="en" sz="7474" dirty="0">
                <a:solidFill>
                  <a:schemeClr val="bg2"/>
                </a:solidFill>
              </a:rPr>
              <a:t>We accept </a:t>
            </a:r>
            <a:r>
              <a:rPr lang="en" sz="7474" u="sng" dirty="0">
                <a:solidFill>
                  <a:schemeClr val="bg2"/>
                </a:solidFill>
              </a:rPr>
              <a:t>On-line Applications </a:t>
            </a:r>
            <a:r>
              <a:rPr lang="en" sz="7474" dirty="0">
                <a:solidFill>
                  <a:schemeClr val="bg2"/>
                </a:solidFill>
              </a:rPr>
              <a:t>ONLY through Marathon.  It allows t</a:t>
            </a:r>
            <a:r>
              <a:rPr lang="en-US" sz="7474" dirty="0">
                <a:solidFill>
                  <a:schemeClr val="bg2"/>
                </a:solidFill>
              </a:rPr>
              <a:t>he</a:t>
            </a:r>
            <a:r>
              <a:rPr lang="en" sz="7474" dirty="0">
                <a:solidFill>
                  <a:schemeClr val="bg2"/>
                </a:solidFill>
              </a:rPr>
              <a:t> applicant to submit electronically into our HR module.</a:t>
            </a:r>
          </a:p>
          <a:p>
            <a:pPr marL="567151" lvl="1" indent="0" algn="l" rtl="0">
              <a:spcBef>
                <a:spcPts val="0"/>
              </a:spcBef>
              <a:spcAft>
                <a:spcPts val="0"/>
              </a:spcAft>
              <a:buClr>
                <a:srgbClr val="990000"/>
              </a:buClr>
              <a:buSzPct val="100000"/>
            </a:pPr>
            <a:endParaRPr lang="en" sz="7474" dirty="0">
              <a:solidFill>
                <a:schemeClr val="bg2"/>
              </a:solidFill>
            </a:endParaRPr>
          </a:p>
          <a:p>
            <a:pPr marL="914400" lvl="0" indent="0" algn="l" rtl="0">
              <a:spcBef>
                <a:spcPts val="0"/>
              </a:spcBef>
              <a:spcAft>
                <a:spcPts val="0"/>
              </a:spcAft>
              <a:buNone/>
            </a:pPr>
            <a:endParaRPr sz="7474" dirty="0">
              <a:solidFill>
                <a:schemeClr val="bg2"/>
              </a:solidFill>
            </a:endParaRPr>
          </a:p>
          <a:p>
            <a:pPr marL="0" lvl="0" indent="0" algn="l" rtl="0">
              <a:spcBef>
                <a:spcPts val="0"/>
              </a:spcBef>
              <a:spcAft>
                <a:spcPts val="0"/>
              </a:spcAft>
              <a:buNone/>
            </a:pPr>
            <a:endParaRPr sz="7474" dirty="0">
              <a:solidFill>
                <a:srgbClr val="990000"/>
              </a:solidFill>
            </a:endParaRPr>
          </a:p>
          <a:p>
            <a:pPr marL="0" lvl="0" indent="0" algn="l" rtl="0">
              <a:spcBef>
                <a:spcPts val="0"/>
              </a:spcBef>
              <a:spcAft>
                <a:spcPts val="0"/>
              </a:spcAft>
              <a:buNone/>
            </a:pPr>
            <a:r>
              <a:rPr lang="en" sz="7474" dirty="0">
                <a:solidFill>
                  <a:srgbClr val="990000"/>
                </a:solidFill>
              </a:rPr>
              <a:t>		</a:t>
            </a:r>
            <a:endParaRPr sz="7474" dirty="0">
              <a:solidFill>
                <a:srgbClr val="990000"/>
              </a:solidFill>
            </a:endParaRPr>
          </a:p>
          <a:p>
            <a:pPr marL="0" lvl="0" indent="0" algn="l" rtl="0">
              <a:spcBef>
                <a:spcPts val="0"/>
              </a:spcBef>
              <a:spcAft>
                <a:spcPts val="0"/>
              </a:spcAft>
              <a:buNone/>
            </a:pPr>
            <a:r>
              <a:rPr lang="en" sz="7474" dirty="0">
                <a:solidFill>
                  <a:srgbClr val="990000"/>
                </a:solidFill>
              </a:rPr>
              <a:t>			</a:t>
            </a:r>
            <a:endParaRPr sz="7474" dirty="0">
              <a:solidFill>
                <a:srgbClr val="990000"/>
              </a:solidFill>
            </a:endParaRPr>
          </a:p>
          <a:p>
            <a:pPr marL="0" lvl="0" indent="0" algn="l" rtl="0">
              <a:spcBef>
                <a:spcPts val="0"/>
              </a:spcBef>
              <a:spcAft>
                <a:spcPts val="0"/>
              </a:spcAft>
              <a:buNone/>
            </a:pPr>
            <a:r>
              <a:rPr lang="en" sz="7474" dirty="0">
                <a:solidFill>
                  <a:srgbClr val="990000"/>
                </a:solidFill>
              </a:rPr>
              <a:t>	</a:t>
            </a:r>
            <a:endParaRPr sz="7474" dirty="0">
              <a:solidFill>
                <a:srgbClr val="990000"/>
              </a:solidFill>
            </a:endParaRPr>
          </a:p>
          <a:p>
            <a:pPr marL="1371600" lvl="0" indent="0" algn="l" rtl="0">
              <a:spcBef>
                <a:spcPts val="0"/>
              </a:spcBef>
              <a:spcAft>
                <a:spcPts val="0"/>
              </a:spcAft>
              <a:buNone/>
            </a:pPr>
            <a:endParaRPr dirty="0">
              <a:solidFill>
                <a:srgbClr val="99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fade">
                                      <p:cBhvr>
                                        <p:cTn id="7" dur="10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ctrTitle"/>
          </p:nvPr>
        </p:nvSpPr>
        <p:spPr>
          <a:xfrm>
            <a:off x="444450" y="-171575"/>
            <a:ext cx="8222100" cy="933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r>
              <a:rPr lang="en" sz="3300" dirty="0">
                <a:solidFill>
                  <a:srgbClr val="741B47"/>
                </a:solidFill>
              </a:rPr>
              <a:t>“</a:t>
            </a:r>
            <a:r>
              <a:rPr lang="en" sz="3300" u="sng" dirty="0">
                <a:solidFill>
                  <a:srgbClr val="741B47"/>
                </a:solidFill>
                <a:latin typeface="Georgia"/>
                <a:ea typeface="Georgia"/>
                <a:cs typeface="Georgia"/>
                <a:sym typeface="Georgia"/>
              </a:rPr>
              <a:t>IN WITH THE NEW / OUT WITH THE OLD</a:t>
            </a:r>
            <a:r>
              <a:rPr lang="en" sz="3300" dirty="0">
                <a:solidFill>
                  <a:srgbClr val="741B47"/>
                </a:solidFill>
              </a:rPr>
              <a:t>”</a:t>
            </a:r>
            <a:endParaRPr sz="3300" dirty="0">
              <a:solidFill>
                <a:srgbClr val="741B47"/>
              </a:solidFill>
            </a:endParaRPr>
          </a:p>
        </p:txBody>
      </p:sp>
      <p:sp>
        <p:nvSpPr>
          <p:cNvPr id="74" name="Google Shape;74;p14"/>
          <p:cNvSpPr txBox="1">
            <a:spLocks noGrp="1"/>
          </p:cNvSpPr>
          <p:nvPr>
            <p:ph type="subTitle" idx="1"/>
          </p:nvPr>
        </p:nvSpPr>
        <p:spPr>
          <a:xfrm>
            <a:off x="324564" y="568973"/>
            <a:ext cx="8189100" cy="4432913"/>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endParaRPr dirty="0">
              <a:solidFill>
                <a:srgbClr val="990000"/>
              </a:solidFill>
            </a:endParaRPr>
          </a:p>
          <a:p>
            <a:pPr marL="0" lvl="0" indent="0" algn="l" rtl="0">
              <a:spcBef>
                <a:spcPts val="0"/>
              </a:spcBef>
              <a:spcAft>
                <a:spcPts val="0"/>
              </a:spcAft>
              <a:buNone/>
            </a:pPr>
            <a:endParaRPr dirty="0"/>
          </a:p>
          <a:p>
            <a:pPr marL="109951" lvl="0" indent="0" algn="l" rtl="0">
              <a:spcBef>
                <a:spcPts val="0"/>
              </a:spcBef>
              <a:spcAft>
                <a:spcPts val="0"/>
              </a:spcAft>
              <a:buClr>
                <a:srgbClr val="990000"/>
              </a:buClr>
              <a:buSzPct val="100000"/>
            </a:pPr>
            <a:r>
              <a:rPr lang="en" sz="7474" u="sng">
                <a:solidFill>
                  <a:schemeClr val="bg2"/>
                </a:solidFill>
              </a:rPr>
              <a:t>Human Resources/Payroll</a:t>
            </a:r>
            <a:r>
              <a:rPr lang="en" sz="7474" u="sng" dirty="0">
                <a:solidFill>
                  <a:schemeClr val="bg2"/>
                </a:solidFill>
              </a:rPr>
              <a:t>/Insurance</a:t>
            </a:r>
            <a:r>
              <a:rPr lang="en" sz="7474" dirty="0">
                <a:solidFill>
                  <a:schemeClr val="bg2"/>
                </a:solidFill>
              </a:rPr>
              <a:t>: </a:t>
            </a:r>
          </a:p>
          <a:p>
            <a:pPr marL="1710151" lvl="0" indent="-1143000" algn="l" rtl="0">
              <a:spcBef>
                <a:spcPts val="0"/>
              </a:spcBef>
              <a:spcAft>
                <a:spcPts val="0"/>
              </a:spcAft>
              <a:buClr>
                <a:srgbClr val="990000"/>
              </a:buClr>
              <a:buSzPct val="100000"/>
              <a:buFont typeface="Roboto" panose="02000000000000000000" pitchFamily="2" charset="0"/>
              <a:buChar char="‣"/>
            </a:pPr>
            <a:endParaRPr lang="en" sz="7474" u="sng" dirty="0">
              <a:solidFill>
                <a:schemeClr val="bg2"/>
              </a:solidFill>
            </a:endParaRPr>
          </a:p>
          <a:p>
            <a:pPr marL="567151" lvl="0" indent="0" algn="l" rtl="0">
              <a:spcBef>
                <a:spcPts val="0"/>
              </a:spcBef>
              <a:spcAft>
                <a:spcPts val="0"/>
              </a:spcAft>
              <a:buClr>
                <a:srgbClr val="990000"/>
              </a:buClr>
              <a:buSzPct val="100000"/>
            </a:pPr>
            <a:r>
              <a:rPr lang="en" sz="7474" u="sng" dirty="0">
                <a:solidFill>
                  <a:schemeClr val="bg2"/>
                </a:solidFill>
              </a:rPr>
              <a:t>**Background checks</a:t>
            </a:r>
            <a:r>
              <a:rPr lang="en" sz="7474" dirty="0">
                <a:solidFill>
                  <a:schemeClr val="bg2"/>
                </a:solidFill>
              </a:rPr>
              <a:t>:</a:t>
            </a:r>
            <a:endParaRPr sz="7474" dirty="0">
              <a:solidFill>
                <a:schemeClr val="bg2"/>
              </a:solidFill>
            </a:endParaRPr>
          </a:p>
          <a:p>
            <a:pPr marL="914400" lvl="0" indent="0" algn="l" rtl="0">
              <a:spcBef>
                <a:spcPts val="0"/>
              </a:spcBef>
              <a:spcAft>
                <a:spcPts val="0"/>
              </a:spcAft>
              <a:buNone/>
            </a:pPr>
            <a:endParaRPr sz="7474" u="sng" dirty="0">
              <a:solidFill>
                <a:schemeClr val="bg2"/>
              </a:solidFill>
            </a:endParaRPr>
          </a:p>
          <a:p>
            <a:pPr marL="914400" lvl="0" indent="0" algn="l" rtl="0">
              <a:spcBef>
                <a:spcPts val="0"/>
              </a:spcBef>
              <a:spcAft>
                <a:spcPts val="0"/>
              </a:spcAft>
              <a:buNone/>
            </a:pPr>
            <a:r>
              <a:rPr lang="en" sz="7474" dirty="0">
                <a:solidFill>
                  <a:schemeClr val="bg2"/>
                </a:solidFill>
              </a:rPr>
              <a:t>1) </a:t>
            </a:r>
            <a:r>
              <a:rPr lang="en" sz="7474" u="sng" dirty="0">
                <a:solidFill>
                  <a:schemeClr val="bg2"/>
                </a:solidFill>
              </a:rPr>
              <a:t>Child Abuse Registry </a:t>
            </a:r>
            <a:r>
              <a:rPr lang="en" sz="7474" dirty="0">
                <a:solidFill>
                  <a:schemeClr val="bg2"/>
                </a:solidFill>
              </a:rPr>
              <a:t>- Upload your employer-issued badge, your email address, and the applicant’s email address.  An access code will be sent to your email address. An electronic notification will be sent to the applicant to docu-sign and submit to the registry.  Once it clears the registry, you and the applicant will receive an electronic receipt.</a:t>
            </a:r>
          </a:p>
          <a:p>
            <a:pPr marL="914400" lvl="0" indent="0" algn="l" rtl="0">
              <a:spcBef>
                <a:spcPts val="0"/>
              </a:spcBef>
              <a:spcAft>
                <a:spcPts val="0"/>
              </a:spcAft>
              <a:buNone/>
            </a:pPr>
            <a:r>
              <a:rPr lang="en-US" sz="7474" dirty="0">
                <a:solidFill>
                  <a:schemeClr val="bg2"/>
                </a:solidFill>
              </a:rPr>
              <a:t> </a:t>
            </a:r>
            <a:endParaRPr sz="7474" dirty="0">
              <a:solidFill>
                <a:schemeClr val="bg2"/>
              </a:solidFill>
            </a:endParaRPr>
          </a:p>
          <a:p>
            <a:pPr marL="914400" lvl="0" indent="0" algn="l" rtl="0">
              <a:spcBef>
                <a:spcPts val="0"/>
              </a:spcBef>
              <a:spcAft>
                <a:spcPts val="0"/>
              </a:spcAft>
            </a:pPr>
            <a:r>
              <a:rPr lang="en" sz="7474" dirty="0">
                <a:solidFill>
                  <a:schemeClr val="bg2"/>
                </a:solidFill>
              </a:rPr>
              <a:t>2) </a:t>
            </a:r>
            <a:r>
              <a:rPr lang="en" sz="7474" u="sng" dirty="0">
                <a:solidFill>
                  <a:schemeClr val="bg2"/>
                </a:solidFill>
              </a:rPr>
              <a:t>FBI fingerprinting</a:t>
            </a:r>
            <a:r>
              <a:rPr lang="en" sz="7474" dirty="0">
                <a:solidFill>
                  <a:schemeClr val="bg2"/>
                </a:solidFill>
              </a:rPr>
              <a:t> - applicant pays</a:t>
            </a:r>
          </a:p>
          <a:p>
            <a:pPr marL="914400" lvl="0" indent="0" algn="l" rtl="0">
              <a:spcBef>
                <a:spcPts val="0"/>
              </a:spcBef>
              <a:spcAft>
                <a:spcPts val="0"/>
              </a:spcAft>
              <a:buNone/>
            </a:pPr>
            <a:endParaRPr lang="en" sz="7474" dirty="0">
              <a:solidFill>
                <a:schemeClr val="bg2"/>
              </a:solidFill>
            </a:endParaRPr>
          </a:p>
          <a:p>
            <a:pPr marL="0" indent="0"/>
            <a:r>
              <a:rPr lang="en-US" sz="7474" dirty="0">
                <a:solidFill>
                  <a:schemeClr val="bg2"/>
                </a:solidFill>
              </a:rPr>
              <a:t>          **</a:t>
            </a:r>
            <a:r>
              <a:rPr lang="en-US" sz="7474" u="sng" dirty="0">
                <a:solidFill>
                  <a:schemeClr val="bg2"/>
                </a:solidFill>
              </a:rPr>
              <a:t>VERIFENT</a:t>
            </a:r>
            <a:r>
              <a:rPr lang="en-US" sz="7474" dirty="0">
                <a:solidFill>
                  <a:schemeClr val="bg2"/>
                </a:solidFill>
              </a:rPr>
              <a:t> – Work experience and income verifications can now 	be verified electronically.  It is a very inexpensive way to do 	verifications.  The other district must have VERIFENT in order to 	send and receive electronically.</a:t>
            </a:r>
          </a:p>
          <a:p>
            <a:pPr marL="0" lvl="0" indent="0"/>
            <a:endParaRPr lang="en-US" sz="7474" dirty="0">
              <a:solidFill>
                <a:schemeClr val="bg2"/>
              </a:solidFill>
            </a:endParaRPr>
          </a:p>
          <a:p>
            <a:pPr marL="914400" lvl="0" indent="0" algn="l" rtl="0">
              <a:spcBef>
                <a:spcPts val="0"/>
              </a:spcBef>
              <a:spcAft>
                <a:spcPts val="0"/>
              </a:spcAft>
              <a:buNone/>
            </a:pPr>
            <a:endParaRPr sz="7474" dirty="0">
              <a:solidFill>
                <a:schemeClr val="bg2"/>
              </a:solidFill>
            </a:endParaRPr>
          </a:p>
          <a:p>
            <a:pPr marL="914400" lvl="0" indent="0" algn="l" rtl="0">
              <a:spcBef>
                <a:spcPts val="0"/>
              </a:spcBef>
              <a:spcAft>
                <a:spcPts val="0"/>
              </a:spcAft>
              <a:buNone/>
            </a:pPr>
            <a:endParaRPr sz="7474" dirty="0">
              <a:solidFill>
                <a:schemeClr val="bg2"/>
              </a:solidFill>
            </a:endParaRPr>
          </a:p>
          <a:p>
            <a:pPr marL="914400" lvl="0" indent="0" algn="l" rtl="0">
              <a:spcBef>
                <a:spcPts val="0"/>
              </a:spcBef>
              <a:spcAft>
                <a:spcPts val="0"/>
              </a:spcAft>
              <a:buNone/>
            </a:pPr>
            <a:endParaRPr sz="7474" dirty="0">
              <a:solidFill>
                <a:schemeClr val="bg2"/>
              </a:solidFill>
            </a:endParaRPr>
          </a:p>
          <a:p>
            <a:pPr marL="914400" lvl="0" indent="0" algn="l" rtl="0">
              <a:spcBef>
                <a:spcPts val="0"/>
              </a:spcBef>
              <a:spcAft>
                <a:spcPts val="0"/>
              </a:spcAft>
              <a:buNone/>
            </a:pPr>
            <a:endParaRPr sz="7474" dirty="0">
              <a:solidFill>
                <a:schemeClr val="bg2"/>
              </a:solidFill>
            </a:endParaRPr>
          </a:p>
          <a:p>
            <a:pPr marL="0" lvl="0" indent="0" algn="l" rtl="0">
              <a:spcBef>
                <a:spcPts val="0"/>
              </a:spcBef>
              <a:spcAft>
                <a:spcPts val="0"/>
              </a:spcAft>
              <a:buNone/>
            </a:pPr>
            <a:r>
              <a:rPr lang="en" sz="7474" dirty="0">
                <a:solidFill>
                  <a:srgbClr val="990000"/>
                </a:solidFill>
              </a:rPr>
              <a:t>		</a:t>
            </a:r>
            <a:endParaRPr sz="7474" dirty="0">
              <a:solidFill>
                <a:srgbClr val="990000"/>
              </a:solidFill>
            </a:endParaRPr>
          </a:p>
          <a:p>
            <a:pPr marL="914400" lvl="0" indent="0" algn="l" rtl="0">
              <a:spcBef>
                <a:spcPts val="0"/>
              </a:spcBef>
              <a:spcAft>
                <a:spcPts val="0"/>
              </a:spcAft>
              <a:buNone/>
            </a:pPr>
            <a:endParaRPr sz="7474" dirty="0">
              <a:solidFill>
                <a:srgbClr val="990000"/>
              </a:solidFill>
            </a:endParaRPr>
          </a:p>
          <a:p>
            <a:pPr marL="0" lvl="0" indent="0" algn="l" rtl="0">
              <a:spcBef>
                <a:spcPts val="0"/>
              </a:spcBef>
              <a:spcAft>
                <a:spcPts val="0"/>
              </a:spcAft>
              <a:buNone/>
            </a:pPr>
            <a:r>
              <a:rPr lang="en" sz="7474" dirty="0">
                <a:solidFill>
                  <a:srgbClr val="990000"/>
                </a:solidFill>
              </a:rPr>
              <a:t>		</a:t>
            </a:r>
            <a:endParaRPr sz="7474" dirty="0">
              <a:solidFill>
                <a:srgbClr val="990000"/>
              </a:solidFill>
            </a:endParaRPr>
          </a:p>
          <a:p>
            <a:pPr marL="0" lvl="0" indent="0" algn="l" rtl="0">
              <a:spcBef>
                <a:spcPts val="0"/>
              </a:spcBef>
              <a:spcAft>
                <a:spcPts val="0"/>
              </a:spcAft>
              <a:buNone/>
            </a:pPr>
            <a:r>
              <a:rPr lang="en" sz="7474" dirty="0">
                <a:solidFill>
                  <a:srgbClr val="990000"/>
                </a:solidFill>
              </a:rPr>
              <a:t>			</a:t>
            </a:r>
            <a:endParaRPr sz="7474" dirty="0">
              <a:solidFill>
                <a:srgbClr val="990000"/>
              </a:solidFill>
            </a:endParaRPr>
          </a:p>
          <a:p>
            <a:pPr marL="0" lvl="0" indent="0" algn="l" rtl="0">
              <a:spcBef>
                <a:spcPts val="0"/>
              </a:spcBef>
              <a:spcAft>
                <a:spcPts val="0"/>
              </a:spcAft>
              <a:buNone/>
            </a:pPr>
            <a:r>
              <a:rPr lang="en" sz="7474" dirty="0">
                <a:solidFill>
                  <a:srgbClr val="990000"/>
                </a:solidFill>
              </a:rPr>
              <a:t>	</a:t>
            </a:r>
            <a:endParaRPr sz="7474" dirty="0">
              <a:solidFill>
                <a:srgbClr val="990000"/>
              </a:solidFill>
            </a:endParaRPr>
          </a:p>
          <a:p>
            <a:pPr marL="1371600" lvl="0" indent="0" algn="l" rtl="0">
              <a:spcBef>
                <a:spcPts val="0"/>
              </a:spcBef>
              <a:spcAft>
                <a:spcPts val="0"/>
              </a:spcAft>
              <a:buNone/>
            </a:pPr>
            <a:endParaRPr dirty="0">
              <a:solidFill>
                <a:srgbClr val="99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460950" y="145573"/>
            <a:ext cx="8222100" cy="625153"/>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r>
              <a:rPr lang="en" sz="3300" u="sng" dirty="0">
                <a:solidFill>
                  <a:srgbClr val="741B47"/>
                </a:solidFill>
                <a:latin typeface="Georgia"/>
                <a:ea typeface="Georgia"/>
                <a:cs typeface="Georgia"/>
                <a:sym typeface="Georgia"/>
              </a:rPr>
              <a:t>IN WITH THE NEW / OUT WITH THE OLD</a:t>
            </a:r>
            <a:r>
              <a:rPr lang="en" sz="3300" dirty="0">
                <a:solidFill>
                  <a:srgbClr val="741B47"/>
                </a:solidFill>
              </a:rPr>
              <a:t>”</a:t>
            </a:r>
            <a:endParaRPr sz="3300" dirty="0">
              <a:solidFill>
                <a:srgbClr val="741B47"/>
              </a:solidFill>
            </a:endParaRPr>
          </a:p>
        </p:txBody>
      </p:sp>
      <p:sp>
        <p:nvSpPr>
          <p:cNvPr id="80" name="Google Shape;80;p15"/>
          <p:cNvSpPr txBox="1">
            <a:spLocks noGrp="1"/>
          </p:cNvSpPr>
          <p:nvPr>
            <p:ph type="subTitle" idx="1"/>
          </p:nvPr>
        </p:nvSpPr>
        <p:spPr>
          <a:xfrm>
            <a:off x="460950" y="458149"/>
            <a:ext cx="8189100" cy="4877125"/>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endParaRPr dirty="0">
              <a:solidFill>
                <a:srgbClr val="990000"/>
              </a:solidFill>
            </a:endParaRPr>
          </a:p>
          <a:p>
            <a:pPr marL="0" lvl="0" indent="0" algn="l" rtl="0">
              <a:spcBef>
                <a:spcPts val="0"/>
              </a:spcBef>
              <a:spcAft>
                <a:spcPts val="0"/>
              </a:spcAft>
              <a:buNone/>
            </a:pPr>
            <a:endParaRPr dirty="0"/>
          </a:p>
          <a:p>
            <a:pPr marL="109951" lvl="0" indent="0" algn="l" rtl="0">
              <a:spcBef>
                <a:spcPts val="0"/>
              </a:spcBef>
              <a:spcAft>
                <a:spcPts val="0"/>
              </a:spcAft>
              <a:buClr>
                <a:srgbClr val="990000"/>
              </a:buClr>
              <a:buSzPct val="100000"/>
            </a:pPr>
            <a:r>
              <a:rPr lang="en" sz="7474" dirty="0">
                <a:solidFill>
                  <a:schemeClr val="bg2"/>
                </a:solidFill>
              </a:rPr>
              <a:t>Human Resource/Payroll/Insurance:</a:t>
            </a:r>
            <a:endParaRPr sz="7474" dirty="0">
              <a:solidFill>
                <a:schemeClr val="bg2"/>
              </a:solidFill>
            </a:endParaRPr>
          </a:p>
          <a:p>
            <a:pPr marL="914400" lvl="0" indent="0"/>
            <a:endParaRPr lang="en-US" sz="7474" dirty="0">
              <a:solidFill>
                <a:schemeClr val="bg2"/>
              </a:solidFill>
            </a:endParaRPr>
          </a:p>
          <a:p>
            <a:pPr marL="914400" lvl="0" indent="-347249">
              <a:buClr>
                <a:srgbClr val="990000"/>
              </a:buClr>
              <a:buSzPct val="100000"/>
              <a:buChar char="●"/>
            </a:pPr>
            <a:r>
              <a:rPr lang="en-US" sz="7474" dirty="0">
                <a:solidFill>
                  <a:schemeClr val="bg2"/>
                </a:solidFill>
              </a:rPr>
              <a:t>Principal/Director interviews and chooses their candidate for hire, and submits a recommendation form to the HR Department.  The applicant should have the required qualifications.</a:t>
            </a:r>
          </a:p>
          <a:p>
            <a:pPr marL="0" lvl="0" indent="0"/>
            <a:r>
              <a:rPr lang="en-US" sz="7474" dirty="0">
                <a:solidFill>
                  <a:schemeClr val="bg2"/>
                </a:solidFill>
              </a:rPr>
              <a:t>	</a:t>
            </a:r>
          </a:p>
          <a:p>
            <a:pPr marL="914400" lvl="0" indent="-347249">
              <a:buClr>
                <a:srgbClr val="990000"/>
              </a:buClr>
              <a:buSzPct val="100000"/>
              <a:buChar char="●"/>
            </a:pPr>
            <a:r>
              <a:rPr lang="en-US" sz="7474" dirty="0">
                <a:solidFill>
                  <a:schemeClr val="bg2"/>
                </a:solidFill>
              </a:rPr>
              <a:t>The recommendation goes to the Board of Directors for approval.</a:t>
            </a:r>
          </a:p>
          <a:p>
            <a:pPr marL="567151" lvl="1" indent="0" algn="l" rtl="0">
              <a:spcBef>
                <a:spcPts val="0"/>
              </a:spcBef>
              <a:spcAft>
                <a:spcPts val="0"/>
              </a:spcAft>
              <a:buClr>
                <a:srgbClr val="990000"/>
              </a:buClr>
              <a:buSzPct val="100000"/>
            </a:pPr>
            <a:r>
              <a:rPr lang="en" sz="7200" dirty="0">
                <a:solidFill>
                  <a:schemeClr val="bg2"/>
                </a:solidFill>
              </a:rPr>
              <a:t>	Once the recommendation is approved by the Board, the employee is 	notified through Marathon to accept or deny the offer.</a:t>
            </a:r>
            <a:endParaRPr sz="7200" dirty="0">
              <a:solidFill>
                <a:schemeClr val="bg2"/>
              </a:solidFill>
            </a:endParaRPr>
          </a:p>
          <a:p>
            <a:pPr marL="457200" lvl="0" indent="0" algn="l" rtl="0">
              <a:spcBef>
                <a:spcPts val="0"/>
              </a:spcBef>
              <a:spcAft>
                <a:spcPts val="0"/>
              </a:spcAft>
              <a:buNone/>
            </a:pPr>
            <a:endParaRPr sz="7200" dirty="0">
              <a:solidFill>
                <a:schemeClr val="bg2"/>
              </a:solidFill>
            </a:endParaRPr>
          </a:p>
          <a:p>
            <a:pPr marL="914400" lvl="1" indent="-347249" algn="l" rtl="0">
              <a:spcBef>
                <a:spcPts val="0"/>
              </a:spcBef>
              <a:spcAft>
                <a:spcPts val="0"/>
              </a:spcAft>
              <a:buClr>
                <a:srgbClr val="990000"/>
              </a:buClr>
              <a:buSzPct val="100000"/>
              <a:buChar char="○"/>
            </a:pPr>
            <a:r>
              <a:rPr lang="en" sz="7200" dirty="0">
                <a:solidFill>
                  <a:schemeClr val="bg2"/>
                </a:solidFill>
              </a:rPr>
              <a:t>Once the applicant accepts the offer, Marathon creates the employee file, and it allows them to complete the following forms electronically: (W4 &amp; State tax forms, I-9, PERS, Health and Life Insurance forms). The HR Manager creates an account distribution in the payroll module for the employee.</a:t>
            </a:r>
          </a:p>
          <a:p>
            <a:pPr marL="914400" lvl="1" indent="-347249" algn="l" rtl="0">
              <a:spcBef>
                <a:spcPts val="0"/>
              </a:spcBef>
              <a:spcAft>
                <a:spcPts val="0"/>
              </a:spcAft>
              <a:buClr>
                <a:srgbClr val="990000"/>
              </a:buClr>
              <a:buSzPct val="100000"/>
              <a:buChar char="○"/>
            </a:pPr>
            <a:endParaRPr sz="7200" dirty="0">
              <a:solidFill>
                <a:schemeClr val="bg2"/>
              </a:solidFill>
            </a:endParaRPr>
          </a:p>
          <a:p>
            <a:pPr marL="914400" lvl="1" indent="-347249" algn="l" rtl="0">
              <a:spcBef>
                <a:spcPts val="0"/>
              </a:spcBef>
              <a:spcAft>
                <a:spcPts val="0"/>
              </a:spcAft>
              <a:buClr>
                <a:srgbClr val="990000"/>
              </a:buClr>
              <a:buSzPct val="100000"/>
              <a:buChar char="○"/>
            </a:pPr>
            <a:r>
              <a:rPr lang="en" sz="7200" dirty="0">
                <a:solidFill>
                  <a:schemeClr val="bg2"/>
                </a:solidFill>
              </a:rPr>
              <a:t>A time is set to orientate the new employees by the HR Manager. Depending on the size of your group, you can decide on where you want to handle your orientation.  </a:t>
            </a:r>
          </a:p>
          <a:p>
            <a:pPr marL="914400" lvl="1" indent="-347249" algn="l" rtl="0">
              <a:spcBef>
                <a:spcPts val="0"/>
              </a:spcBef>
              <a:spcAft>
                <a:spcPts val="0"/>
              </a:spcAft>
              <a:buClr>
                <a:srgbClr val="990000"/>
              </a:buClr>
              <a:buSzPct val="100000"/>
              <a:buChar char="○"/>
            </a:pPr>
            <a:endParaRPr lang="en" sz="7200" dirty="0">
              <a:solidFill>
                <a:schemeClr val="bg2"/>
              </a:solidFill>
            </a:endParaRPr>
          </a:p>
          <a:p>
            <a:pPr marL="914400" lvl="1" indent="-347249" algn="l" rtl="0">
              <a:spcBef>
                <a:spcPts val="0"/>
              </a:spcBef>
              <a:spcAft>
                <a:spcPts val="0"/>
              </a:spcAft>
              <a:buClr>
                <a:srgbClr val="990000"/>
              </a:buClr>
              <a:buSzPct val="100000"/>
              <a:buChar char="○"/>
            </a:pPr>
            <a:endParaRPr lang="en" sz="7200" dirty="0">
              <a:solidFill>
                <a:srgbClr val="99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10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ctrTitle"/>
          </p:nvPr>
        </p:nvSpPr>
        <p:spPr>
          <a:xfrm>
            <a:off x="420000" y="-134311"/>
            <a:ext cx="8222100" cy="933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r>
              <a:rPr lang="en" sz="3300" dirty="0">
                <a:solidFill>
                  <a:srgbClr val="741B47"/>
                </a:solidFill>
              </a:rPr>
              <a:t>“</a:t>
            </a:r>
            <a:r>
              <a:rPr lang="en" sz="3300" u="sng" dirty="0">
                <a:solidFill>
                  <a:srgbClr val="741B47"/>
                </a:solidFill>
                <a:latin typeface="Georgia"/>
                <a:ea typeface="Georgia"/>
                <a:cs typeface="Georgia"/>
                <a:sym typeface="Georgia"/>
              </a:rPr>
              <a:t>IN WITH THE NEW / OUT WITH THE OLD</a:t>
            </a:r>
            <a:r>
              <a:rPr lang="en" sz="3300" dirty="0">
                <a:solidFill>
                  <a:srgbClr val="741B47"/>
                </a:solidFill>
              </a:rPr>
              <a:t>”</a:t>
            </a:r>
            <a:endParaRPr sz="3300" dirty="0">
              <a:solidFill>
                <a:srgbClr val="741B47"/>
              </a:solidFill>
            </a:endParaRPr>
          </a:p>
        </p:txBody>
      </p:sp>
      <p:sp>
        <p:nvSpPr>
          <p:cNvPr id="86" name="Google Shape;86;p16"/>
          <p:cNvSpPr txBox="1">
            <a:spLocks noGrp="1"/>
          </p:cNvSpPr>
          <p:nvPr>
            <p:ph type="subTitle" idx="1"/>
          </p:nvPr>
        </p:nvSpPr>
        <p:spPr>
          <a:xfrm>
            <a:off x="436500" y="557720"/>
            <a:ext cx="8189100" cy="4724068"/>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endParaRPr dirty="0">
              <a:solidFill>
                <a:srgbClr val="990000"/>
              </a:solidFill>
            </a:endParaRPr>
          </a:p>
          <a:p>
            <a:pPr marL="0" lvl="0" indent="0" algn="l" rtl="0">
              <a:spcBef>
                <a:spcPts val="0"/>
              </a:spcBef>
              <a:spcAft>
                <a:spcPts val="0"/>
              </a:spcAft>
              <a:buNone/>
            </a:pPr>
            <a:endParaRPr dirty="0"/>
          </a:p>
          <a:p>
            <a:pPr marL="457200" lvl="0" indent="-347249" algn="l" rtl="0">
              <a:spcBef>
                <a:spcPts val="0"/>
              </a:spcBef>
              <a:spcAft>
                <a:spcPts val="0"/>
              </a:spcAft>
              <a:buClr>
                <a:srgbClr val="990000"/>
              </a:buClr>
              <a:buSzPct val="100000"/>
              <a:buChar char="●"/>
            </a:pPr>
            <a:r>
              <a:rPr lang="en" sz="7474" dirty="0">
                <a:solidFill>
                  <a:schemeClr val="bg2"/>
                </a:solidFill>
              </a:rPr>
              <a:t>Human Resource/Payroll/Insurance:</a:t>
            </a:r>
            <a:endParaRPr sz="7474" dirty="0">
              <a:solidFill>
                <a:schemeClr val="bg2"/>
              </a:solidFill>
            </a:endParaRPr>
          </a:p>
          <a:p>
            <a:pPr marL="914400" indent="0"/>
            <a:endParaRPr lang="en" sz="8000" dirty="0">
              <a:solidFill>
                <a:schemeClr val="bg2"/>
              </a:solidFill>
            </a:endParaRPr>
          </a:p>
          <a:p>
            <a:pPr marL="914400" indent="-347249">
              <a:buClr>
                <a:srgbClr val="990000"/>
              </a:buClr>
              <a:buSzPct val="100000"/>
              <a:buFont typeface="Roboto"/>
              <a:buChar char="●"/>
            </a:pPr>
            <a:r>
              <a:rPr lang="en" sz="8000" dirty="0">
                <a:solidFill>
                  <a:schemeClr val="bg2"/>
                </a:solidFill>
              </a:rPr>
              <a:t>The Payroll Specialist covers the monthly payroll schedule, and how to set up an Active Resource account. Active Resources is an online system where the employee can view their clock time, leave balances, direct deposits, and W2 and 1095 statements.  They can also submit leave through Active Resources.</a:t>
            </a:r>
          </a:p>
          <a:p>
            <a:pPr marL="567151" indent="0">
              <a:buClr>
                <a:srgbClr val="990000"/>
              </a:buClr>
              <a:buSzPct val="100000"/>
            </a:pPr>
            <a:endParaRPr lang="en" sz="8000" dirty="0">
              <a:solidFill>
                <a:schemeClr val="bg2"/>
              </a:solidFill>
            </a:endParaRPr>
          </a:p>
          <a:p>
            <a:pPr marL="914400" indent="-347249">
              <a:buClr>
                <a:srgbClr val="990000"/>
              </a:buClr>
              <a:buSzPct val="100000"/>
              <a:buFont typeface="Roboto"/>
              <a:buChar char="●"/>
            </a:pPr>
            <a:r>
              <a:rPr lang="en-US" sz="8000" dirty="0">
                <a:solidFill>
                  <a:schemeClr val="bg2"/>
                </a:solidFill>
              </a:rPr>
              <a:t>Our district uses a finger scan time clock to record time worked.  Payroll Specialist/Business Manager will enter the employee into the time clock system.  Also, our bus drivers are given a remote call-in option to record time worked. During orientation, they are trained on how to use the system.</a:t>
            </a:r>
          </a:p>
          <a:p>
            <a:pPr marL="567151" indent="0">
              <a:buClr>
                <a:srgbClr val="990000"/>
              </a:buClr>
              <a:buSzPct val="100000"/>
            </a:pPr>
            <a:endParaRPr lang="en-US" sz="8000" dirty="0">
              <a:solidFill>
                <a:schemeClr val="bg2"/>
              </a:solidFill>
            </a:endParaRPr>
          </a:p>
          <a:p>
            <a:pPr marL="914400" indent="-347249">
              <a:buClr>
                <a:srgbClr val="990000"/>
              </a:buClr>
              <a:buSzPct val="100000"/>
              <a:buFont typeface="Roboto"/>
              <a:buChar char="●"/>
            </a:pPr>
            <a:r>
              <a:rPr lang="en-US" sz="8000" dirty="0">
                <a:solidFill>
                  <a:schemeClr val="bg2"/>
                </a:solidFill>
              </a:rPr>
              <a:t>The Federal Programs Bookkeeper will issue an employer badge. We are a small district, and we have various roles, so we work together.</a:t>
            </a:r>
            <a:endParaRPr sz="7474" dirty="0">
              <a:solidFill>
                <a:schemeClr val="bg2"/>
              </a:solidFill>
            </a:endParaRPr>
          </a:p>
          <a:p>
            <a:pPr marL="0" lvl="0" indent="0" algn="l" rtl="0">
              <a:spcBef>
                <a:spcPts val="0"/>
              </a:spcBef>
              <a:spcAft>
                <a:spcPts val="0"/>
              </a:spcAft>
              <a:buNone/>
            </a:pPr>
            <a:r>
              <a:rPr lang="en" sz="7474" dirty="0">
                <a:solidFill>
                  <a:schemeClr val="bg2"/>
                </a:solidFill>
              </a:rPr>
              <a:t>	</a:t>
            </a:r>
            <a:endParaRPr sz="7474" dirty="0">
              <a:solidFill>
                <a:schemeClr val="bg2"/>
              </a:solidFill>
            </a:endParaRPr>
          </a:p>
          <a:p>
            <a:pPr marL="914400" lvl="0" indent="-347249" algn="l" rtl="0">
              <a:spcBef>
                <a:spcPts val="0"/>
              </a:spcBef>
              <a:spcAft>
                <a:spcPts val="0"/>
              </a:spcAft>
              <a:buClr>
                <a:srgbClr val="990000"/>
              </a:buClr>
              <a:buSzPct val="100000"/>
              <a:buChar char="●"/>
            </a:pPr>
            <a:r>
              <a:rPr lang="en" sz="7474" dirty="0">
                <a:solidFill>
                  <a:schemeClr val="bg2"/>
                </a:solidFill>
              </a:rPr>
              <a:t> </a:t>
            </a:r>
            <a:endParaRPr dirty="0">
              <a:solidFill>
                <a:srgbClr val="99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10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ctrTitle"/>
          </p:nvPr>
        </p:nvSpPr>
        <p:spPr>
          <a:xfrm>
            <a:off x="420000" y="-134311"/>
            <a:ext cx="8222100" cy="933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r>
              <a:rPr lang="en" sz="3300" dirty="0">
                <a:solidFill>
                  <a:srgbClr val="741B47"/>
                </a:solidFill>
              </a:rPr>
              <a:t>“</a:t>
            </a:r>
            <a:r>
              <a:rPr lang="en" sz="3300" u="sng" dirty="0">
                <a:solidFill>
                  <a:srgbClr val="741B47"/>
                </a:solidFill>
                <a:latin typeface="Georgia"/>
                <a:ea typeface="Georgia"/>
                <a:cs typeface="Georgia"/>
                <a:sym typeface="Georgia"/>
              </a:rPr>
              <a:t>IN WITH THE NEW / OUT WITH THE OLD</a:t>
            </a:r>
            <a:r>
              <a:rPr lang="en" sz="3300" dirty="0">
                <a:solidFill>
                  <a:srgbClr val="741B47"/>
                </a:solidFill>
              </a:rPr>
              <a:t>”</a:t>
            </a:r>
            <a:endParaRPr sz="3300" dirty="0">
              <a:solidFill>
                <a:srgbClr val="741B47"/>
              </a:solidFill>
            </a:endParaRPr>
          </a:p>
        </p:txBody>
      </p:sp>
      <p:sp>
        <p:nvSpPr>
          <p:cNvPr id="86" name="Google Shape;86;p16"/>
          <p:cNvSpPr txBox="1">
            <a:spLocks noGrp="1"/>
          </p:cNvSpPr>
          <p:nvPr>
            <p:ph type="subTitle" idx="1"/>
          </p:nvPr>
        </p:nvSpPr>
        <p:spPr>
          <a:xfrm>
            <a:off x="436500" y="557719"/>
            <a:ext cx="8189100" cy="4838145"/>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endParaRPr dirty="0">
              <a:solidFill>
                <a:srgbClr val="990000"/>
              </a:solidFill>
            </a:endParaRPr>
          </a:p>
          <a:p>
            <a:pPr marL="0" lvl="0" indent="0" algn="l" rtl="0">
              <a:spcBef>
                <a:spcPts val="0"/>
              </a:spcBef>
              <a:spcAft>
                <a:spcPts val="0"/>
              </a:spcAft>
              <a:buNone/>
            </a:pPr>
            <a:endParaRPr dirty="0"/>
          </a:p>
          <a:p>
            <a:pPr marL="457200" lvl="0" indent="-347249" algn="l" rtl="0">
              <a:spcBef>
                <a:spcPts val="0"/>
              </a:spcBef>
              <a:spcAft>
                <a:spcPts val="0"/>
              </a:spcAft>
              <a:buClr>
                <a:srgbClr val="990000"/>
              </a:buClr>
              <a:buSzPct val="100000"/>
              <a:buChar char="●"/>
            </a:pPr>
            <a:r>
              <a:rPr lang="en" sz="7474" dirty="0">
                <a:solidFill>
                  <a:schemeClr val="bg2"/>
                </a:solidFill>
              </a:rPr>
              <a:t>Human Resource/Payroll/Insurance:</a:t>
            </a:r>
            <a:endParaRPr sz="7474" dirty="0">
              <a:solidFill>
                <a:schemeClr val="bg2"/>
              </a:solidFill>
            </a:endParaRPr>
          </a:p>
          <a:p>
            <a:pPr marL="914400" lvl="0" indent="0" algn="l" rtl="0">
              <a:spcBef>
                <a:spcPts val="0"/>
              </a:spcBef>
              <a:spcAft>
                <a:spcPts val="0"/>
              </a:spcAft>
              <a:buNone/>
            </a:pPr>
            <a:endParaRPr sz="7474" dirty="0">
              <a:solidFill>
                <a:schemeClr val="bg2"/>
              </a:solidFill>
            </a:endParaRPr>
          </a:p>
          <a:p>
            <a:pPr marL="914400" lvl="0" indent="-347249">
              <a:buClr>
                <a:srgbClr val="990000"/>
              </a:buClr>
              <a:buSzPct val="100000"/>
              <a:buChar char="●"/>
            </a:pPr>
            <a:r>
              <a:rPr lang="en-US" sz="7474" dirty="0">
                <a:solidFill>
                  <a:schemeClr val="bg2"/>
                </a:solidFill>
              </a:rPr>
              <a:t> The Technology Department is sent information to add the  employee to our communication system.</a:t>
            </a:r>
          </a:p>
          <a:p>
            <a:pPr marL="0" lvl="0" indent="0"/>
            <a:endParaRPr lang="en-US" sz="7474" dirty="0">
              <a:solidFill>
                <a:schemeClr val="bg2"/>
              </a:solidFill>
            </a:endParaRPr>
          </a:p>
          <a:p>
            <a:pPr marL="914400" lvl="0" indent="-347249">
              <a:buClr>
                <a:srgbClr val="990000"/>
              </a:buClr>
              <a:buSzPct val="100000"/>
              <a:buChar char="●"/>
            </a:pPr>
            <a:r>
              <a:rPr lang="en-US" sz="7474" dirty="0">
                <a:solidFill>
                  <a:schemeClr val="bg2"/>
                </a:solidFill>
              </a:rPr>
              <a:t>Any other documents can be uploaded into Marathon under “Documents” to have an electronic copy in the employee’s folder.</a:t>
            </a:r>
          </a:p>
          <a:p>
            <a:pPr marL="914400" lvl="0" indent="0"/>
            <a:endParaRPr lang="en-US" sz="7474" dirty="0">
              <a:solidFill>
                <a:schemeClr val="bg2"/>
              </a:solidFill>
            </a:endParaRPr>
          </a:p>
          <a:p>
            <a:pPr marL="914400" lvl="0" indent="-347249" algn="l" rtl="0">
              <a:spcBef>
                <a:spcPts val="0"/>
              </a:spcBef>
              <a:spcAft>
                <a:spcPts val="0"/>
              </a:spcAft>
              <a:buClr>
                <a:srgbClr val="990000"/>
              </a:buClr>
              <a:buSzPct val="100000"/>
              <a:buChar char="●"/>
            </a:pPr>
            <a:r>
              <a:rPr lang="en" sz="7474" dirty="0">
                <a:solidFill>
                  <a:schemeClr val="bg2"/>
                </a:solidFill>
              </a:rPr>
              <a:t>TRAININGS (Suicide Prevention, FERPA, and Mental Health).  We require these trainings to be completed as soon possible.  The employee is responsible for submitting those certificates back to the HR Department.</a:t>
            </a:r>
            <a:endParaRPr sz="7474" dirty="0">
              <a:solidFill>
                <a:schemeClr val="bg2"/>
              </a:solidFill>
            </a:endParaRPr>
          </a:p>
          <a:p>
            <a:pPr marL="0" lvl="0" indent="0" algn="l" rtl="0">
              <a:spcBef>
                <a:spcPts val="0"/>
              </a:spcBef>
              <a:spcAft>
                <a:spcPts val="0"/>
              </a:spcAft>
              <a:buNone/>
            </a:pPr>
            <a:r>
              <a:rPr lang="en" sz="7474" dirty="0">
                <a:solidFill>
                  <a:schemeClr val="bg2"/>
                </a:solidFill>
              </a:rPr>
              <a:t>	</a:t>
            </a:r>
            <a:endParaRPr sz="7474" dirty="0">
              <a:solidFill>
                <a:schemeClr val="bg2"/>
              </a:solidFill>
            </a:endParaRPr>
          </a:p>
          <a:p>
            <a:pPr marL="914400" lvl="0" indent="-347249" algn="l" rtl="0">
              <a:spcBef>
                <a:spcPts val="0"/>
              </a:spcBef>
              <a:spcAft>
                <a:spcPts val="0"/>
              </a:spcAft>
              <a:buClr>
                <a:srgbClr val="990000"/>
              </a:buClr>
              <a:buSzPct val="100000"/>
              <a:buChar char="●"/>
            </a:pPr>
            <a:r>
              <a:rPr lang="en" sz="7474" dirty="0">
                <a:solidFill>
                  <a:schemeClr val="bg2"/>
                </a:solidFill>
              </a:rPr>
              <a:t>A checklist is completed by the HR Manager, and verified by the Payroll Specialist, to see if we have captured all that we need from the employee.</a:t>
            </a:r>
          </a:p>
          <a:p>
            <a:pPr marL="567151" lvl="0" indent="0" algn="l" rtl="0">
              <a:spcBef>
                <a:spcPts val="0"/>
              </a:spcBef>
              <a:spcAft>
                <a:spcPts val="0"/>
              </a:spcAft>
              <a:buClr>
                <a:srgbClr val="990000"/>
              </a:buClr>
              <a:buSzPct val="100000"/>
            </a:pPr>
            <a:endParaRPr lang="en" sz="7474" dirty="0">
              <a:solidFill>
                <a:schemeClr val="bg2"/>
              </a:solidFill>
            </a:endParaRPr>
          </a:p>
          <a:p>
            <a:pPr marL="914400" lvl="0" indent="-347249">
              <a:buClr>
                <a:srgbClr val="990000"/>
              </a:buClr>
              <a:buSzPct val="100000"/>
              <a:buChar char="●"/>
            </a:pPr>
            <a:r>
              <a:rPr lang="en" sz="7474" u="sng" dirty="0">
                <a:solidFill>
                  <a:schemeClr val="bg2"/>
                </a:solidFill>
              </a:rPr>
              <a:t>Virtual Learning</a:t>
            </a:r>
            <a:r>
              <a:rPr lang="en" sz="7474" dirty="0">
                <a:solidFill>
                  <a:schemeClr val="bg2"/>
                </a:solidFill>
              </a:rPr>
              <a:t> – Teachers are able to teach their students virtually, if needed.</a:t>
            </a:r>
            <a:endParaRPr sz="7474" dirty="0">
              <a:solidFill>
                <a:schemeClr val="bg2"/>
              </a:solidFill>
            </a:endParaRPr>
          </a:p>
          <a:p>
            <a:pPr marL="457200" lvl="0" indent="0" algn="l" rtl="0">
              <a:spcBef>
                <a:spcPts val="0"/>
              </a:spcBef>
              <a:spcAft>
                <a:spcPts val="0"/>
              </a:spcAft>
              <a:buNone/>
            </a:pPr>
            <a:endParaRPr sz="7474" dirty="0">
              <a:solidFill>
                <a:schemeClr val="bg2"/>
              </a:solidFill>
            </a:endParaRPr>
          </a:p>
          <a:p>
            <a:pPr marL="914400" lvl="0" indent="0" algn="l" rtl="0">
              <a:spcBef>
                <a:spcPts val="0"/>
              </a:spcBef>
              <a:spcAft>
                <a:spcPts val="0"/>
              </a:spcAft>
              <a:buNone/>
            </a:pPr>
            <a:endParaRPr sz="7474" dirty="0">
              <a:solidFill>
                <a:schemeClr val="bg2"/>
              </a:solidFill>
            </a:endParaRPr>
          </a:p>
          <a:p>
            <a:pPr marL="1371600" lvl="0" indent="0" algn="l" rtl="0">
              <a:spcBef>
                <a:spcPts val="0"/>
              </a:spcBef>
              <a:spcAft>
                <a:spcPts val="0"/>
              </a:spcAft>
              <a:buNone/>
            </a:pPr>
            <a:endParaRPr dirty="0">
              <a:solidFill>
                <a:srgbClr val="990000"/>
              </a:solidFill>
            </a:endParaRPr>
          </a:p>
        </p:txBody>
      </p:sp>
    </p:spTree>
    <p:extLst>
      <p:ext uri="{BB962C8B-B14F-4D97-AF65-F5344CB8AC3E}">
        <p14:creationId xmlns:p14="http://schemas.microsoft.com/office/powerpoint/2010/main" val="7690351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10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ctrTitle"/>
          </p:nvPr>
        </p:nvSpPr>
        <p:spPr>
          <a:xfrm>
            <a:off x="460950" y="156725"/>
            <a:ext cx="8222100" cy="933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r>
              <a:rPr lang="en" sz="3300" dirty="0">
                <a:solidFill>
                  <a:srgbClr val="741B47"/>
                </a:solidFill>
              </a:rPr>
              <a:t>“</a:t>
            </a:r>
            <a:r>
              <a:rPr lang="en" sz="3300" u="sng" dirty="0">
                <a:solidFill>
                  <a:srgbClr val="741B47"/>
                </a:solidFill>
                <a:latin typeface="Georgia"/>
                <a:sym typeface="Georgia"/>
              </a:rPr>
              <a:t>IN WITH THE NEW / OUT WITH THE OLD</a:t>
            </a:r>
            <a:r>
              <a:rPr lang="en" sz="3300" dirty="0">
                <a:solidFill>
                  <a:srgbClr val="741B47"/>
                </a:solidFill>
              </a:rPr>
              <a:t>”</a:t>
            </a:r>
            <a:endParaRPr sz="3300" dirty="0">
              <a:solidFill>
                <a:srgbClr val="741B47"/>
              </a:solidFill>
            </a:endParaRPr>
          </a:p>
        </p:txBody>
      </p:sp>
      <p:sp>
        <p:nvSpPr>
          <p:cNvPr id="92" name="Google Shape;92;p17"/>
          <p:cNvSpPr txBox="1">
            <a:spLocks noGrp="1"/>
          </p:cNvSpPr>
          <p:nvPr>
            <p:ph type="subTitle" idx="1"/>
          </p:nvPr>
        </p:nvSpPr>
        <p:spPr>
          <a:xfrm>
            <a:off x="397576" y="783439"/>
            <a:ext cx="8189100" cy="4360061"/>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endParaRPr dirty="0">
              <a:solidFill>
                <a:srgbClr val="990000"/>
              </a:solidFill>
            </a:endParaRPr>
          </a:p>
          <a:p>
            <a:pPr marL="0" lvl="0" indent="0" algn="l" rtl="0">
              <a:spcBef>
                <a:spcPts val="0"/>
              </a:spcBef>
              <a:spcAft>
                <a:spcPts val="0"/>
              </a:spcAft>
              <a:buNone/>
            </a:pPr>
            <a:endParaRPr dirty="0"/>
          </a:p>
          <a:p>
            <a:pPr marL="457200" lvl="0" indent="-347249" algn="l" rtl="0">
              <a:spcBef>
                <a:spcPts val="0"/>
              </a:spcBef>
              <a:spcAft>
                <a:spcPts val="0"/>
              </a:spcAft>
              <a:buClr>
                <a:srgbClr val="990000"/>
              </a:buClr>
              <a:buSzPct val="100000"/>
              <a:buChar char="●"/>
            </a:pPr>
            <a:r>
              <a:rPr lang="en" sz="7474" dirty="0">
                <a:solidFill>
                  <a:schemeClr val="bg2"/>
                </a:solidFill>
              </a:rPr>
              <a:t>Human Resource/Payroll/Insurance:</a:t>
            </a:r>
            <a:endParaRPr sz="7474" dirty="0">
              <a:solidFill>
                <a:schemeClr val="bg2"/>
              </a:solidFill>
            </a:endParaRPr>
          </a:p>
          <a:p>
            <a:pPr marL="0" lvl="0" indent="0" algn="l" rtl="0">
              <a:spcBef>
                <a:spcPts val="0"/>
              </a:spcBef>
              <a:spcAft>
                <a:spcPts val="0"/>
              </a:spcAft>
              <a:buNone/>
            </a:pPr>
            <a:endParaRPr sz="7474" dirty="0">
              <a:solidFill>
                <a:schemeClr val="bg2"/>
              </a:solidFill>
            </a:endParaRPr>
          </a:p>
          <a:p>
            <a:pPr marL="0" lvl="0" indent="0" algn="ctr" rtl="0">
              <a:spcBef>
                <a:spcPts val="0"/>
              </a:spcBef>
              <a:spcAft>
                <a:spcPts val="0"/>
              </a:spcAft>
              <a:buNone/>
            </a:pPr>
            <a:r>
              <a:rPr lang="en" sz="7474" dirty="0">
                <a:solidFill>
                  <a:schemeClr val="bg2"/>
                </a:solidFill>
              </a:rPr>
              <a:t>“EXITING AN EMPLOYEE”</a:t>
            </a:r>
            <a:endParaRPr sz="7474" dirty="0">
              <a:solidFill>
                <a:schemeClr val="bg2"/>
              </a:solidFill>
            </a:endParaRPr>
          </a:p>
          <a:p>
            <a:pPr marL="914400" lvl="0" indent="0" algn="l" rtl="0">
              <a:spcBef>
                <a:spcPts val="0"/>
              </a:spcBef>
              <a:spcAft>
                <a:spcPts val="0"/>
              </a:spcAft>
              <a:buNone/>
            </a:pPr>
            <a:endParaRPr sz="7474" dirty="0">
              <a:solidFill>
                <a:schemeClr val="bg2"/>
              </a:solidFill>
            </a:endParaRPr>
          </a:p>
          <a:p>
            <a:pPr marL="914400" lvl="0" indent="-347249" algn="l" rtl="0">
              <a:spcBef>
                <a:spcPts val="0"/>
              </a:spcBef>
              <a:spcAft>
                <a:spcPts val="0"/>
              </a:spcAft>
              <a:buClr>
                <a:srgbClr val="990000"/>
              </a:buClr>
              <a:buSzPct val="100000"/>
              <a:buChar char="●"/>
            </a:pPr>
            <a:r>
              <a:rPr lang="en" sz="7474" dirty="0">
                <a:solidFill>
                  <a:schemeClr val="bg2"/>
                </a:solidFill>
              </a:rPr>
              <a:t>The employee submits a resignation letter to the HR Department, and a copy is given to Payroll.</a:t>
            </a:r>
            <a:endParaRPr sz="7474" dirty="0">
              <a:solidFill>
                <a:schemeClr val="bg2"/>
              </a:solidFill>
            </a:endParaRPr>
          </a:p>
          <a:p>
            <a:pPr marL="0" lvl="0" indent="0" algn="l" rtl="0">
              <a:spcBef>
                <a:spcPts val="0"/>
              </a:spcBef>
              <a:spcAft>
                <a:spcPts val="0"/>
              </a:spcAft>
              <a:buNone/>
            </a:pPr>
            <a:r>
              <a:rPr lang="en" sz="7474" dirty="0">
                <a:solidFill>
                  <a:schemeClr val="bg2"/>
                </a:solidFill>
              </a:rPr>
              <a:t>	</a:t>
            </a:r>
            <a:endParaRPr sz="7474" dirty="0">
              <a:solidFill>
                <a:schemeClr val="bg2"/>
              </a:solidFill>
            </a:endParaRPr>
          </a:p>
          <a:p>
            <a:pPr marL="914400" lvl="0" indent="-347249" algn="l" rtl="0">
              <a:spcBef>
                <a:spcPts val="0"/>
              </a:spcBef>
              <a:spcAft>
                <a:spcPts val="0"/>
              </a:spcAft>
              <a:buClr>
                <a:srgbClr val="990000"/>
              </a:buClr>
              <a:buSzPct val="100000"/>
              <a:buChar char="●"/>
            </a:pPr>
            <a:r>
              <a:rPr lang="en" sz="7474" dirty="0">
                <a:solidFill>
                  <a:schemeClr val="bg2"/>
                </a:solidFill>
              </a:rPr>
              <a:t>An Exit interview is completed by the HR Manager from the employee to capture certain info</a:t>
            </a:r>
            <a:r>
              <a:rPr lang="en-US" sz="7474" dirty="0">
                <a:solidFill>
                  <a:schemeClr val="bg2"/>
                </a:solidFill>
              </a:rPr>
              <a:t>r</a:t>
            </a:r>
            <a:r>
              <a:rPr lang="en" sz="7474" dirty="0">
                <a:solidFill>
                  <a:schemeClr val="bg2"/>
                </a:solidFill>
              </a:rPr>
              <a:t>mation.  This can be done in person or over the phone.</a:t>
            </a:r>
            <a:endParaRPr sz="7474" dirty="0">
              <a:solidFill>
                <a:schemeClr val="bg2"/>
              </a:solidFill>
            </a:endParaRPr>
          </a:p>
          <a:p>
            <a:pPr marL="0" lvl="0" indent="0" algn="l" rtl="0">
              <a:spcBef>
                <a:spcPts val="0"/>
              </a:spcBef>
              <a:spcAft>
                <a:spcPts val="0"/>
              </a:spcAft>
              <a:buNone/>
            </a:pPr>
            <a:r>
              <a:rPr lang="en" sz="7474" dirty="0">
                <a:solidFill>
                  <a:schemeClr val="bg2"/>
                </a:solidFill>
              </a:rPr>
              <a:t>	</a:t>
            </a:r>
            <a:endParaRPr sz="7474" dirty="0">
              <a:solidFill>
                <a:schemeClr val="bg2"/>
              </a:solidFill>
            </a:endParaRPr>
          </a:p>
          <a:p>
            <a:pPr marL="914400" lvl="0" indent="-347249" algn="l" rtl="0">
              <a:spcBef>
                <a:spcPts val="0"/>
              </a:spcBef>
              <a:spcAft>
                <a:spcPts val="0"/>
              </a:spcAft>
              <a:buClr>
                <a:srgbClr val="990000"/>
              </a:buClr>
              <a:buSzPct val="100000"/>
              <a:buChar char="●"/>
            </a:pPr>
            <a:r>
              <a:rPr lang="en" sz="7474" dirty="0">
                <a:solidFill>
                  <a:schemeClr val="bg2"/>
                </a:solidFill>
              </a:rPr>
              <a:t>The answers to the questions are submitted to our Board of Directors, so they can see why the employee left our district.</a:t>
            </a:r>
            <a:endParaRPr sz="7474" dirty="0">
              <a:solidFill>
                <a:schemeClr val="bg2"/>
              </a:solidFill>
            </a:endParaRPr>
          </a:p>
          <a:p>
            <a:pPr marL="0" lvl="0" indent="0" algn="l" rtl="0">
              <a:spcBef>
                <a:spcPts val="0"/>
              </a:spcBef>
              <a:spcAft>
                <a:spcPts val="0"/>
              </a:spcAft>
              <a:buNone/>
            </a:pPr>
            <a:endParaRPr sz="7474" dirty="0">
              <a:solidFill>
                <a:schemeClr val="bg2"/>
              </a:solidFill>
            </a:endParaRPr>
          </a:p>
          <a:p>
            <a:pPr marL="914400" lvl="0" indent="-347249" algn="l" rtl="0">
              <a:spcBef>
                <a:spcPts val="0"/>
              </a:spcBef>
              <a:spcAft>
                <a:spcPts val="0"/>
              </a:spcAft>
              <a:buClr>
                <a:srgbClr val="990000"/>
              </a:buClr>
              <a:buSzPct val="100000"/>
              <a:buChar char="●"/>
            </a:pPr>
            <a:r>
              <a:rPr lang="en" sz="7474" dirty="0">
                <a:solidFill>
                  <a:schemeClr val="bg2"/>
                </a:solidFill>
              </a:rPr>
              <a:t>Any insurance is terminated in Enroll Blue, and if a certified employee leaves before fulfilling their contract, we look at a payout amount for that employee, to make sure we don’t over pay them.</a:t>
            </a:r>
            <a:endParaRPr sz="7474" dirty="0">
              <a:solidFill>
                <a:schemeClr val="bg2"/>
              </a:solidFill>
            </a:endParaRPr>
          </a:p>
          <a:p>
            <a:pPr marL="0" lvl="0" indent="0" algn="l" rtl="0">
              <a:spcBef>
                <a:spcPts val="0"/>
              </a:spcBef>
              <a:spcAft>
                <a:spcPts val="0"/>
              </a:spcAft>
              <a:buNone/>
            </a:pPr>
            <a:endParaRPr sz="7474" dirty="0">
              <a:solidFill>
                <a:schemeClr val="bg2"/>
              </a:solidFill>
            </a:endParaRPr>
          </a:p>
          <a:p>
            <a:pPr marL="1371600" lvl="0" indent="0" algn="l" rtl="0">
              <a:spcBef>
                <a:spcPts val="0"/>
              </a:spcBef>
              <a:spcAft>
                <a:spcPts val="0"/>
              </a:spcAft>
              <a:buNone/>
            </a:pPr>
            <a:endParaRPr sz="7474" dirty="0">
              <a:solidFill>
                <a:schemeClr val="bg2"/>
              </a:solidFill>
            </a:endParaRPr>
          </a:p>
          <a:p>
            <a:pPr marL="0" lvl="0" indent="0" algn="l" rtl="0">
              <a:spcBef>
                <a:spcPts val="0"/>
              </a:spcBef>
              <a:spcAft>
                <a:spcPts val="0"/>
              </a:spcAft>
              <a:buNone/>
            </a:pPr>
            <a:endParaRPr sz="7474" dirty="0">
              <a:solidFill>
                <a:schemeClr val="bg2"/>
              </a:solidFill>
            </a:endParaRPr>
          </a:p>
          <a:p>
            <a:pPr marL="457200" lvl="0" indent="0" algn="l" rtl="0">
              <a:spcBef>
                <a:spcPts val="0"/>
              </a:spcBef>
              <a:spcAft>
                <a:spcPts val="0"/>
              </a:spcAft>
              <a:buNone/>
            </a:pPr>
            <a:endParaRPr sz="7474" dirty="0">
              <a:solidFill>
                <a:schemeClr val="bg2"/>
              </a:solidFill>
            </a:endParaRPr>
          </a:p>
          <a:p>
            <a:pPr marL="914400" lvl="0" indent="0" algn="l" rtl="0">
              <a:spcBef>
                <a:spcPts val="0"/>
              </a:spcBef>
              <a:spcAft>
                <a:spcPts val="0"/>
              </a:spcAft>
              <a:buNone/>
            </a:pPr>
            <a:endParaRPr sz="7474" dirty="0">
              <a:solidFill>
                <a:srgbClr val="990000"/>
              </a:solidFill>
            </a:endParaRPr>
          </a:p>
          <a:p>
            <a:pPr marL="1371600" lvl="0" indent="0" algn="l" rtl="0">
              <a:spcBef>
                <a:spcPts val="0"/>
              </a:spcBef>
              <a:spcAft>
                <a:spcPts val="0"/>
              </a:spcAft>
              <a:buNone/>
            </a:pPr>
            <a:endParaRPr dirty="0">
              <a:solidFill>
                <a:srgbClr val="99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10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ctrTitle"/>
          </p:nvPr>
        </p:nvSpPr>
        <p:spPr>
          <a:xfrm>
            <a:off x="460950" y="156725"/>
            <a:ext cx="8222100" cy="470287"/>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a:p>
            <a:pPr marL="0" lvl="0" indent="0" algn="ctr" rtl="0">
              <a:spcBef>
                <a:spcPts val="0"/>
              </a:spcBef>
              <a:spcAft>
                <a:spcPts val="0"/>
              </a:spcAft>
              <a:buNone/>
            </a:pPr>
            <a:endParaRPr sz="3300" dirty="0">
              <a:solidFill>
                <a:srgbClr val="741B47"/>
              </a:solidFill>
            </a:endParaRPr>
          </a:p>
        </p:txBody>
      </p:sp>
      <p:sp>
        <p:nvSpPr>
          <p:cNvPr id="98" name="Google Shape;98;p18"/>
          <p:cNvSpPr txBox="1">
            <a:spLocks noGrp="1"/>
          </p:cNvSpPr>
          <p:nvPr>
            <p:ph type="subTitle" idx="1"/>
          </p:nvPr>
        </p:nvSpPr>
        <p:spPr>
          <a:xfrm>
            <a:off x="460950" y="280180"/>
            <a:ext cx="8189100" cy="4570599"/>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dirty="0">
              <a:solidFill>
                <a:srgbClr val="990000"/>
              </a:solidFill>
            </a:endParaRPr>
          </a:p>
          <a:p>
            <a:pPr marL="0" lvl="0" indent="0" algn="l" rtl="0">
              <a:spcBef>
                <a:spcPts val="0"/>
              </a:spcBef>
              <a:spcAft>
                <a:spcPts val="0"/>
              </a:spcAft>
              <a:buNone/>
            </a:pPr>
            <a:endParaRPr dirty="0"/>
          </a:p>
          <a:p>
            <a:pPr marL="914400" lvl="0" indent="0" algn="l" rtl="0">
              <a:spcBef>
                <a:spcPts val="0"/>
              </a:spcBef>
              <a:spcAft>
                <a:spcPts val="0"/>
              </a:spcAft>
              <a:buNone/>
            </a:pPr>
            <a:r>
              <a:rPr lang="en" sz="3200" dirty="0">
                <a:solidFill>
                  <a:srgbClr val="990000"/>
                </a:solidFill>
              </a:rPr>
              <a:t>            </a:t>
            </a:r>
            <a:r>
              <a:rPr lang="en" sz="3200" dirty="0">
                <a:solidFill>
                  <a:schemeClr val="bg2"/>
                </a:solidFill>
              </a:rPr>
              <a:t>ANY QUESTIONS ?</a:t>
            </a:r>
          </a:p>
          <a:p>
            <a:pPr marL="914400" lvl="0" indent="0" algn="l" rtl="0">
              <a:spcBef>
                <a:spcPts val="0"/>
              </a:spcBef>
              <a:spcAft>
                <a:spcPts val="0"/>
              </a:spcAft>
              <a:buNone/>
            </a:pPr>
            <a:endParaRPr lang="en" sz="3200" dirty="0">
              <a:solidFill>
                <a:schemeClr val="bg2"/>
              </a:solidFill>
            </a:endParaRPr>
          </a:p>
          <a:p>
            <a:pPr marL="914400" lvl="0" indent="0" algn="l" rtl="0">
              <a:spcBef>
                <a:spcPts val="0"/>
              </a:spcBef>
              <a:spcAft>
                <a:spcPts val="0"/>
              </a:spcAft>
              <a:buNone/>
            </a:pPr>
            <a:endParaRPr sz="3200" dirty="0">
              <a:solidFill>
                <a:srgbClr val="990000"/>
              </a:solidFill>
            </a:endParaRPr>
          </a:p>
          <a:p>
            <a:pPr marL="0" lvl="0" indent="0" algn="l" rtl="0">
              <a:spcBef>
                <a:spcPts val="0"/>
              </a:spcBef>
              <a:spcAft>
                <a:spcPts val="0"/>
              </a:spcAft>
              <a:buNone/>
            </a:pPr>
            <a:endParaRPr sz="2310" dirty="0">
              <a:solidFill>
                <a:srgbClr val="990000"/>
              </a:solidFill>
            </a:endParaRPr>
          </a:p>
          <a:p>
            <a:pPr marL="1371600" lvl="0" indent="0" algn="l" rtl="0">
              <a:spcBef>
                <a:spcPts val="0"/>
              </a:spcBef>
              <a:spcAft>
                <a:spcPts val="0"/>
              </a:spcAft>
              <a:buNone/>
            </a:pPr>
            <a:endParaRPr sz="4119" dirty="0">
              <a:solidFill>
                <a:srgbClr val="990000"/>
              </a:solidFill>
            </a:endParaRPr>
          </a:p>
          <a:p>
            <a:pPr marL="0" lvl="0" indent="0" algn="l" rtl="0">
              <a:spcBef>
                <a:spcPts val="0"/>
              </a:spcBef>
              <a:spcAft>
                <a:spcPts val="0"/>
              </a:spcAft>
              <a:buNone/>
            </a:pPr>
            <a:endParaRPr sz="7474" dirty="0">
              <a:solidFill>
                <a:srgbClr val="990000"/>
              </a:solidFill>
            </a:endParaRPr>
          </a:p>
          <a:p>
            <a:pPr marL="457200" lvl="0" indent="0" algn="l" rtl="0">
              <a:spcBef>
                <a:spcPts val="0"/>
              </a:spcBef>
              <a:spcAft>
                <a:spcPts val="0"/>
              </a:spcAft>
              <a:buNone/>
            </a:pPr>
            <a:endParaRPr sz="7474" dirty="0">
              <a:solidFill>
                <a:srgbClr val="990000"/>
              </a:solidFill>
            </a:endParaRPr>
          </a:p>
          <a:p>
            <a:pPr marL="914400" lvl="0" indent="0" algn="l" rtl="0">
              <a:spcBef>
                <a:spcPts val="0"/>
              </a:spcBef>
              <a:spcAft>
                <a:spcPts val="0"/>
              </a:spcAft>
              <a:buNone/>
            </a:pPr>
            <a:endParaRPr sz="7474" dirty="0">
              <a:solidFill>
                <a:srgbClr val="990000"/>
              </a:solidFill>
            </a:endParaRPr>
          </a:p>
          <a:p>
            <a:pPr marL="1371600" lvl="0" indent="0" algn="l" rtl="0">
              <a:spcBef>
                <a:spcPts val="0"/>
              </a:spcBef>
              <a:spcAft>
                <a:spcPts val="0"/>
              </a:spcAft>
              <a:buNone/>
            </a:pPr>
            <a:endParaRPr dirty="0">
              <a:solidFill>
                <a:srgbClr val="9900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4446" y="1782377"/>
            <a:ext cx="2676557" cy="2340031"/>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fade">
                                      <p:cBhvr>
                                        <p:cTn id="7" dur="10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521</Words>
  <Application>Microsoft Macintosh PowerPoint</Application>
  <PresentationFormat>On-screen Show (16:9)</PresentationFormat>
  <Paragraphs>135</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Georgia</vt:lpstr>
      <vt:lpstr>Roboto</vt:lpstr>
      <vt:lpstr>Material</vt:lpstr>
      <vt:lpstr>    “IN WITH THE NEW / OUT WITH THE OLD”</vt:lpstr>
      <vt:lpstr>    “IN WITH THE NEW / OUT WITH THE OLD”</vt:lpstr>
      <vt:lpstr>  IN WITH THE NEW / OUT WITH THE OLD”</vt:lpstr>
      <vt:lpstr>    “IN WITH THE NEW / OUT WITH THE OLD”</vt:lpstr>
      <vt:lpstr>    “IN WITH THE NEW / OUT WITH THE OLD”</vt:lpstr>
      <vt:lpstr>    “IN WITH THE NEW / OUT WITH THE OLD”</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WITH THE OLD / IN WITH THE NEW”</dc:title>
  <dc:creator>Brenda Walker</dc:creator>
  <cp:lastModifiedBy>Sheryle Coaker</cp:lastModifiedBy>
  <cp:revision>31</cp:revision>
  <cp:lastPrinted>2023-02-07T21:12:47Z</cp:lastPrinted>
  <dcterms:modified xsi:type="dcterms:W3CDTF">2023-03-08T15:24:10Z</dcterms:modified>
</cp:coreProperties>
</file>