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Override2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Override3.xml" ContentType="application/vnd.openxmlformats-officedocument.themeOverrid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theme/themeOverride4.xml" ContentType="application/vnd.openxmlformats-officedocument.themeOverrid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theme/themeOverride5.xml" ContentType="application/vnd.openxmlformats-officedocument.themeOverrid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979" r:id="rId2"/>
    <p:sldMasterId id="2147483981" r:id="rId3"/>
    <p:sldMasterId id="2147483982" r:id="rId4"/>
    <p:sldMasterId id="2147483983" r:id="rId5"/>
    <p:sldMasterId id="2147483985" r:id="rId6"/>
    <p:sldMasterId id="2147483986" r:id="rId7"/>
    <p:sldMasterId id="2147484321" r:id="rId8"/>
    <p:sldMasterId id="2147484333" r:id="rId9"/>
    <p:sldMasterId id="2147484563" r:id="rId10"/>
    <p:sldMasterId id="2147484575" r:id="rId11"/>
    <p:sldMasterId id="2147484614" r:id="rId12"/>
  </p:sldMasterIdLst>
  <p:notesMasterIdLst>
    <p:notesMasterId r:id="rId25"/>
  </p:notesMasterIdLst>
  <p:handoutMasterIdLst>
    <p:handoutMasterId r:id="rId26"/>
  </p:handoutMasterIdLst>
  <p:sldIdLst>
    <p:sldId id="765" r:id="rId13"/>
    <p:sldId id="833" r:id="rId14"/>
    <p:sldId id="850" r:id="rId15"/>
    <p:sldId id="852" r:id="rId16"/>
    <p:sldId id="855" r:id="rId17"/>
    <p:sldId id="857" r:id="rId18"/>
    <p:sldId id="853" r:id="rId19"/>
    <p:sldId id="858" r:id="rId20"/>
    <p:sldId id="859" r:id="rId21"/>
    <p:sldId id="860" r:id="rId22"/>
    <p:sldId id="867" r:id="rId23"/>
    <p:sldId id="868" r:id="rId24"/>
  </p:sldIdLst>
  <p:sldSz cx="10058400" cy="7772400"/>
  <p:notesSz cx="7077075" cy="93630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400" kern="1200">
        <a:solidFill>
          <a:schemeClr val="bg2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7400" kern="1200">
        <a:solidFill>
          <a:schemeClr val="bg2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7400" kern="1200">
        <a:solidFill>
          <a:schemeClr val="bg2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7400" kern="1200">
        <a:solidFill>
          <a:schemeClr val="bg2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7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7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7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7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7400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87">
          <p15:clr>
            <a:srgbClr val="A4A3A4"/>
          </p15:clr>
        </p15:guide>
        <p15:guide id="2" orient="horz" pos="407">
          <p15:clr>
            <a:srgbClr val="A4A3A4"/>
          </p15:clr>
        </p15:guide>
        <p15:guide id="3" orient="horz" pos="1144">
          <p15:clr>
            <a:srgbClr val="A4A3A4"/>
          </p15:clr>
        </p15:guide>
        <p15:guide id="4" orient="horz" pos="2849">
          <p15:clr>
            <a:srgbClr val="A4A3A4"/>
          </p15:clr>
        </p15:guide>
        <p15:guide id="5" pos="325">
          <p15:clr>
            <a:srgbClr val="A4A3A4"/>
          </p15:clr>
        </p15:guide>
        <p15:guide id="6" pos="45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B8D"/>
    <a:srgbClr val="CCFF99"/>
    <a:srgbClr val="FAA712"/>
    <a:srgbClr val="BCE292"/>
    <a:srgbClr val="009530"/>
    <a:srgbClr val="99FF66"/>
    <a:srgbClr val="42B4E6"/>
    <a:srgbClr val="009431"/>
    <a:srgbClr val="87D2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2" autoAdjust="0"/>
    <p:restoredTop sz="89636" autoAdjust="0"/>
  </p:normalViewPr>
  <p:slideViewPr>
    <p:cSldViewPr snapToGrid="0">
      <p:cViewPr varScale="1">
        <p:scale>
          <a:sx n="161" d="100"/>
          <a:sy n="161" d="100"/>
        </p:scale>
        <p:origin x="-3016" y="-112"/>
      </p:cViewPr>
      <p:guideLst>
        <p:guide orient="horz" pos="587"/>
        <p:guide orient="horz" pos="407"/>
        <p:guide orient="horz" pos="1144"/>
        <p:guide orient="horz" pos="2849"/>
        <p:guide pos="325"/>
        <p:guide pos="45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U.S. Residential Electricity Price</a:t>
            </a:r>
          </a:p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cents per kilowatthour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[fig24.xlsx]Sheet1!$B$7</c:f>
              <c:strCache>
                <c:ptCount val="1"/>
                <c:pt idx="0">
                  <c:v>Cents/kWh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[fig24.xlsx]Sheet1!$A$8:$A$19</c:f>
              <c:numCache>
                <c:formatCode>0</c:formatCode>
                <c:ptCount val="12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  <c:pt idx="9">
                  <c:v>2015.0</c:v>
                </c:pt>
                <c:pt idx="10">
                  <c:v>2016.0</c:v>
                </c:pt>
                <c:pt idx="11">
                  <c:v>2017.0</c:v>
                </c:pt>
              </c:numCache>
            </c:numRef>
          </c:cat>
          <c:val>
            <c:numRef>
              <c:f>[fig24.xlsx]Sheet1!$B$8:$B$19</c:f>
              <c:numCache>
                <c:formatCode>#,##0.00</c:formatCode>
                <c:ptCount val="12"/>
                <c:pt idx="0">
                  <c:v>9.55</c:v>
                </c:pt>
                <c:pt idx="1">
                  <c:v>10.06</c:v>
                </c:pt>
                <c:pt idx="2">
                  <c:v>10.14</c:v>
                </c:pt>
                <c:pt idx="3">
                  <c:v>10.98</c:v>
                </c:pt>
                <c:pt idx="4">
                  <c:v>10.49</c:v>
                </c:pt>
                <c:pt idx="5">
                  <c:v>10.87</c:v>
                </c:pt>
                <c:pt idx="6">
                  <c:v>11.41</c:v>
                </c:pt>
                <c:pt idx="7">
                  <c:v>11.46</c:v>
                </c:pt>
                <c:pt idx="8">
                  <c:v>11.65</c:v>
                </c:pt>
                <c:pt idx="9">
                  <c:v>12.1</c:v>
                </c:pt>
                <c:pt idx="10">
                  <c:v>11.98</c:v>
                </c:pt>
                <c:pt idx="11">
                  <c:v>12.25662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E08-4413-BB94-AE0EF827C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3658664"/>
        <c:axId val="2133524184"/>
      </c:lineChart>
      <c:catAx>
        <c:axId val="213365866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524184"/>
        <c:crosses val="autoZero"/>
        <c:auto val="1"/>
        <c:lblAlgn val="ctr"/>
        <c:lblOffset val="100"/>
        <c:noMultiLvlLbl val="0"/>
      </c:catAx>
      <c:valAx>
        <c:axId val="2133524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658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772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08" tIns="46954" rIns="93908" bIns="46954" numCol="1" anchor="t" anchorCtr="0" compatLnSpc="1">
            <a:prstTxWarp prst="textNoShape">
              <a:avLst/>
            </a:prstTxWarp>
          </a:bodyPr>
          <a:lstStyle>
            <a:lvl1pPr defTabSz="93936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701" y="0"/>
            <a:ext cx="3065772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08" tIns="46954" rIns="93908" bIns="46954" numCol="1" anchor="t" anchorCtr="0" compatLnSpc="1">
            <a:prstTxWarp prst="textNoShape">
              <a:avLst/>
            </a:prstTxWarp>
          </a:bodyPr>
          <a:lstStyle>
            <a:lvl1pPr algn="r" defTabSz="93936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003"/>
            <a:ext cx="3065772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08" tIns="46954" rIns="93908" bIns="46954" numCol="1" anchor="b" anchorCtr="0" compatLnSpc="1">
            <a:prstTxWarp prst="textNoShape">
              <a:avLst/>
            </a:prstTxWarp>
          </a:bodyPr>
          <a:lstStyle>
            <a:lvl1pPr defTabSz="93936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701" y="8893003"/>
            <a:ext cx="3065772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08" tIns="46954" rIns="93908" bIns="46954" numCol="1" anchor="b" anchorCtr="0" compatLnSpc="1">
            <a:prstTxWarp prst="textNoShape">
              <a:avLst/>
            </a:prstTxWarp>
          </a:bodyPr>
          <a:lstStyle>
            <a:lvl1pPr algn="r" defTabSz="93936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2CF3096-ED72-44B1-A93D-FE8A245A55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251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772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08" tIns="46954" rIns="93908" bIns="46954" numCol="1" anchor="t" anchorCtr="0" compatLnSpc="1">
            <a:prstTxWarp prst="textNoShape">
              <a:avLst/>
            </a:prstTxWarp>
          </a:bodyPr>
          <a:lstStyle>
            <a:lvl1pPr defTabSz="93936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9701" y="0"/>
            <a:ext cx="3065772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08" tIns="46954" rIns="93908" bIns="46954" numCol="1" anchor="t" anchorCtr="0" compatLnSpc="1">
            <a:prstTxWarp prst="textNoShape">
              <a:avLst/>
            </a:prstTxWarp>
          </a:bodyPr>
          <a:lstStyle>
            <a:lvl1pPr algn="r" defTabSz="93936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01675"/>
            <a:ext cx="45434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349" y="4448101"/>
            <a:ext cx="5660378" cy="421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08" tIns="46954" rIns="93908" bIns="46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003"/>
            <a:ext cx="3065772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08" tIns="46954" rIns="93908" bIns="46954" numCol="1" anchor="b" anchorCtr="0" compatLnSpc="1">
            <a:prstTxWarp prst="textNoShape">
              <a:avLst/>
            </a:prstTxWarp>
          </a:bodyPr>
          <a:lstStyle>
            <a:lvl1pPr defTabSz="93936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9701" y="8893003"/>
            <a:ext cx="3065772" cy="46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08" tIns="46954" rIns="93908" bIns="46954" numCol="1" anchor="b" anchorCtr="0" compatLnSpc="1">
            <a:prstTxWarp prst="textNoShape">
              <a:avLst/>
            </a:prstTxWarp>
          </a:bodyPr>
          <a:lstStyle>
            <a:lvl1pPr algn="r" defTabSz="939362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A5A641-7989-437B-8781-AD08DA8022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291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197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9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7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16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5A641-7989-437B-8781-AD08DA802241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44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8413" y="701675"/>
            <a:ext cx="4543425" cy="3511550"/>
          </a:xfrm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C1538-5866-4F24-8102-44AD579BC184}" type="slidenum">
              <a:rPr lang="en-GB" smtClean="0"/>
              <a:pPr/>
              <a:t>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6199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A5A641-7989-437B-8781-AD08DA80224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4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5.xml"/><Relationship Id="rId3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8.xml"/><Relationship Id="rId3" Type="http://schemas.openxmlformats.org/officeDocument/2006/relationships/image" Target="../media/image1.emf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Master" Target="../slideMasters/slideMaster9.xml"/><Relationship Id="rId3" Type="http://schemas.openxmlformats.org/officeDocument/2006/relationships/image" Target="../media/image1.emf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0063" y="6499225"/>
            <a:ext cx="28368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77791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3" y="1773241"/>
            <a:ext cx="4968875" cy="1655761"/>
          </a:xfrm>
        </p:spPr>
        <p:txBody>
          <a:bodyPr tIns="45704" rIns="53981" bIns="45704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sub-title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815138" y="4429125"/>
            <a:ext cx="2341562" cy="12350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1846" tIns="50923" rIns="101846" bIns="50923" numCol="1" anchor="t" anchorCtr="0" compatLnSpc="1">
            <a:prstTxWarp prst="textNoShape">
              <a:avLst/>
            </a:prstTxWarp>
          </a:bodyPr>
          <a:lstStyle>
            <a:lvl1pPr>
              <a:defRPr sz="10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6310" y="88160"/>
            <a:ext cx="2277110" cy="7050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4980" y="88160"/>
            <a:ext cx="6663690" cy="70509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4" y="2414589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6" y="4403726"/>
            <a:ext cx="7042151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4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2" indent="0" algn="ctr">
              <a:buNone/>
              <a:defRPr/>
            </a:lvl6pPr>
            <a:lvl7pPr marL="2742880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9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9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4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2" indent="0">
              <a:buNone/>
              <a:defRPr sz="1400"/>
            </a:lvl6pPr>
            <a:lvl7pPr marL="2742880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663" y="2009775"/>
            <a:ext cx="4478337" cy="51292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09775"/>
            <a:ext cx="4478338" cy="51292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9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46" indent="0">
              <a:buNone/>
              <a:defRPr sz="2000" b="1"/>
            </a:lvl2pPr>
            <a:lvl3pPr marL="914294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2" indent="0">
              <a:buNone/>
              <a:defRPr sz="1600" b="1"/>
            </a:lvl6pPr>
            <a:lvl7pPr marL="2742880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9"/>
            <a:ext cx="4443412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4" y="1739900"/>
            <a:ext cx="4445000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46" indent="0">
              <a:buNone/>
              <a:defRPr sz="2000" b="1"/>
            </a:lvl2pPr>
            <a:lvl3pPr marL="914294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2" indent="0">
              <a:buNone/>
              <a:defRPr sz="1600" b="1"/>
            </a:lvl6pPr>
            <a:lvl7pPr marL="2742880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4" y="2465389"/>
            <a:ext cx="4445000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3" y="77789"/>
            <a:ext cx="2070100" cy="6221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9"/>
            <a:ext cx="6057900" cy="6221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advClick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9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9" y="1627189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4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2" indent="0">
              <a:buNone/>
              <a:defRPr sz="900"/>
            </a:lvl6pPr>
            <a:lvl7pPr marL="2742880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6" y="5440364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6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4" indent="0">
              <a:buNone/>
              <a:defRPr sz="25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2" indent="0">
              <a:buNone/>
              <a:defRPr sz="2000"/>
            </a:lvl6pPr>
            <a:lvl7pPr marL="2742880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6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4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2" indent="0">
              <a:buNone/>
              <a:defRPr sz="900"/>
            </a:lvl6pPr>
            <a:lvl7pPr marL="2742880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4" y="88900"/>
            <a:ext cx="2276475" cy="7050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4664" y="88900"/>
            <a:ext cx="6680200" cy="7050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5" y="2414590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7" y="4403726"/>
            <a:ext cx="7042151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093" indent="0" algn="ctr">
              <a:buNone/>
              <a:defRPr/>
            </a:lvl2pPr>
            <a:lvl3pPr marL="914187" indent="0" algn="ctr">
              <a:buNone/>
              <a:defRPr/>
            </a:lvl3pPr>
            <a:lvl4pPr marL="1371279" indent="0" algn="ctr">
              <a:buNone/>
              <a:defRPr/>
            </a:lvl4pPr>
            <a:lvl5pPr marL="1828372" indent="0" algn="ctr">
              <a:buNone/>
              <a:defRPr/>
            </a:lvl5pPr>
            <a:lvl6pPr marL="2285465" indent="0" algn="ctr">
              <a:buNone/>
              <a:defRPr/>
            </a:lvl6pPr>
            <a:lvl7pPr marL="2742560" indent="0" algn="ctr">
              <a:buNone/>
              <a:defRPr/>
            </a:lvl7pPr>
            <a:lvl8pPr marL="3199651" indent="0" algn="ctr">
              <a:buNone/>
              <a:defRPr/>
            </a:lvl8pPr>
            <a:lvl9pPr marL="36567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0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0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3" indent="0">
              <a:buNone/>
              <a:defRPr sz="1800"/>
            </a:lvl2pPr>
            <a:lvl3pPr marL="914187" indent="0">
              <a:buNone/>
              <a:defRPr sz="1600"/>
            </a:lvl3pPr>
            <a:lvl4pPr marL="1371279" indent="0">
              <a:buNone/>
              <a:defRPr sz="1400"/>
            </a:lvl4pPr>
            <a:lvl5pPr marL="1828372" indent="0">
              <a:buNone/>
              <a:defRPr sz="1400"/>
            </a:lvl5pPr>
            <a:lvl6pPr marL="2285465" indent="0">
              <a:buNone/>
              <a:defRPr sz="1400"/>
            </a:lvl6pPr>
            <a:lvl7pPr marL="2742560" indent="0">
              <a:buNone/>
              <a:defRPr sz="1400"/>
            </a:lvl7pPr>
            <a:lvl8pPr marL="3199651" indent="0">
              <a:buNone/>
              <a:defRPr sz="1400"/>
            </a:lvl8pPr>
            <a:lvl9pPr marL="365674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663" y="2009775"/>
            <a:ext cx="4478337" cy="51292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09775"/>
            <a:ext cx="4478338" cy="51292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90"/>
            <a:ext cx="4443412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5" y="1739900"/>
            <a:ext cx="4445000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5" y="2465390"/>
            <a:ext cx="4445000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77792"/>
            <a:ext cx="8280400" cy="115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1803" y="1773238"/>
            <a:ext cx="40640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773238"/>
            <a:ext cx="40640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advClick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0" y="1627189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7" y="5440365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7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093" indent="0">
              <a:buNone/>
              <a:defRPr sz="2800"/>
            </a:lvl2pPr>
            <a:lvl3pPr marL="914187" indent="0">
              <a:buNone/>
              <a:defRPr sz="2500"/>
            </a:lvl3pPr>
            <a:lvl4pPr marL="1371279" indent="0">
              <a:buNone/>
              <a:defRPr sz="2000"/>
            </a:lvl4pPr>
            <a:lvl5pPr marL="1828372" indent="0">
              <a:buNone/>
              <a:defRPr sz="2000"/>
            </a:lvl5pPr>
            <a:lvl6pPr marL="2285465" indent="0">
              <a:buNone/>
              <a:defRPr sz="2000"/>
            </a:lvl6pPr>
            <a:lvl7pPr marL="2742560" indent="0">
              <a:buNone/>
              <a:defRPr sz="2000"/>
            </a:lvl7pPr>
            <a:lvl8pPr marL="3199651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7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6" y="88900"/>
            <a:ext cx="2276475" cy="7050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4665" y="88900"/>
            <a:ext cx="6680200" cy="7050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70" y="2414596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32" y="4403726"/>
            <a:ext cx="7042151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1003" indent="0" algn="ctr">
              <a:buNone/>
              <a:defRPr/>
            </a:lvl2pPr>
            <a:lvl3pPr marL="902008" indent="0" algn="ctr">
              <a:buNone/>
              <a:defRPr/>
            </a:lvl3pPr>
            <a:lvl4pPr marL="1353012" indent="0" algn="ctr">
              <a:buNone/>
              <a:defRPr/>
            </a:lvl4pPr>
            <a:lvl5pPr marL="1804014" indent="0" algn="ctr">
              <a:buNone/>
              <a:defRPr/>
            </a:lvl5pPr>
            <a:lvl6pPr marL="2255019" indent="0" algn="ctr">
              <a:buNone/>
              <a:defRPr/>
            </a:lvl6pPr>
            <a:lvl7pPr marL="2706023" indent="0" algn="ctr">
              <a:buNone/>
              <a:defRPr/>
            </a:lvl7pPr>
            <a:lvl8pPr marL="3157026" indent="0" algn="ctr">
              <a:buNone/>
              <a:defRPr/>
            </a:lvl8pPr>
            <a:lvl9pPr marL="360803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19363"/>
      </p:ext>
    </p:extLst>
  </p:cSld>
  <p:clrMapOvr>
    <a:masterClrMapping/>
  </p:clrMapOvr>
  <p:transition xmlns:p14="http://schemas.microsoft.com/office/powerpoint/2010/main" advClick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84196"/>
      </p:ext>
    </p:extLst>
  </p:cSld>
  <p:clrMapOvr>
    <a:masterClrMapping/>
  </p:clrMapOvr>
  <p:transition xmlns:p14="http://schemas.microsoft.com/office/powerpoint/2010/main" advClick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2" y="4994275"/>
            <a:ext cx="8548687" cy="1544638"/>
          </a:xfrm>
        </p:spPr>
        <p:txBody>
          <a:bodyPr anchor="t"/>
          <a:lstStyle>
            <a:lvl1pPr algn="l">
              <a:defRPr sz="396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2" y="3294063"/>
            <a:ext cx="8548687" cy="1700212"/>
          </a:xfrm>
        </p:spPr>
        <p:txBody>
          <a:bodyPr anchor="b"/>
          <a:lstStyle>
            <a:lvl1pPr marL="0" indent="0">
              <a:buNone/>
              <a:defRPr sz="1980"/>
            </a:lvl1pPr>
            <a:lvl2pPr marL="451003" indent="0">
              <a:buNone/>
              <a:defRPr sz="1760"/>
            </a:lvl2pPr>
            <a:lvl3pPr marL="902008" indent="0">
              <a:buNone/>
              <a:defRPr sz="1540"/>
            </a:lvl3pPr>
            <a:lvl4pPr marL="1353012" indent="0">
              <a:buNone/>
              <a:defRPr sz="1430"/>
            </a:lvl4pPr>
            <a:lvl5pPr marL="1804014" indent="0">
              <a:buNone/>
              <a:defRPr sz="1430"/>
            </a:lvl5pPr>
            <a:lvl6pPr marL="2255019" indent="0">
              <a:buNone/>
              <a:defRPr sz="1430"/>
            </a:lvl6pPr>
            <a:lvl7pPr marL="2706023" indent="0">
              <a:buNone/>
              <a:defRPr sz="1430"/>
            </a:lvl7pPr>
            <a:lvl8pPr marL="3157026" indent="0">
              <a:buNone/>
              <a:defRPr sz="1430"/>
            </a:lvl8pPr>
            <a:lvl9pPr marL="3608031" indent="0">
              <a:buNone/>
              <a:defRPr sz="143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6119204"/>
      </p:ext>
    </p:extLst>
  </p:cSld>
  <p:clrMapOvr>
    <a:masterClrMapping/>
  </p:clrMapOvr>
  <p:transition xmlns:p14="http://schemas.microsoft.com/office/powerpoint/2010/main" advClick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671" y="2009775"/>
            <a:ext cx="4478337" cy="5129213"/>
          </a:xfrm>
        </p:spPr>
        <p:txBody>
          <a:bodyPr/>
          <a:lstStyle>
            <a:lvl1pPr>
              <a:defRPr sz="2750"/>
            </a:lvl1pPr>
            <a:lvl2pPr>
              <a:defRPr sz="242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09775"/>
            <a:ext cx="4478338" cy="5129213"/>
          </a:xfrm>
        </p:spPr>
        <p:txBody>
          <a:bodyPr/>
          <a:lstStyle>
            <a:lvl1pPr>
              <a:defRPr sz="2750"/>
            </a:lvl1pPr>
            <a:lvl2pPr>
              <a:defRPr sz="242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74288"/>
      </p:ext>
    </p:extLst>
  </p:cSld>
  <p:clrMapOvr>
    <a:masterClrMapping/>
  </p:clrMapOvr>
  <p:transition xmlns:p14="http://schemas.microsoft.com/office/powerpoint/2010/main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77792"/>
            <a:ext cx="8280400" cy="115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31800" y="1773238"/>
            <a:ext cx="8280400" cy="4525962"/>
          </a:xfrm>
        </p:spPr>
        <p:txBody>
          <a:bodyPr rIns="17993" bIns="10797"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5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</p:spPr>
        <p:txBody>
          <a:bodyPr anchor="b"/>
          <a:lstStyle>
            <a:lvl1pPr marL="0" indent="0">
              <a:buNone/>
              <a:defRPr sz="2420" b="1"/>
            </a:lvl1pPr>
            <a:lvl2pPr marL="451003" indent="0">
              <a:buNone/>
              <a:defRPr sz="1980" b="1"/>
            </a:lvl2pPr>
            <a:lvl3pPr marL="902008" indent="0">
              <a:buNone/>
              <a:defRPr sz="1760" b="1"/>
            </a:lvl3pPr>
            <a:lvl4pPr marL="1353012" indent="0">
              <a:buNone/>
              <a:defRPr sz="1540" b="1"/>
            </a:lvl4pPr>
            <a:lvl5pPr marL="1804014" indent="0">
              <a:buNone/>
              <a:defRPr sz="1540" b="1"/>
            </a:lvl5pPr>
            <a:lvl6pPr marL="2255019" indent="0">
              <a:buNone/>
              <a:defRPr sz="1540" b="1"/>
            </a:lvl6pPr>
            <a:lvl7pPr marL="2706023" indent="0">
              <a:buNone/>
              <a:defRPr sz="1540" b="1"/>
            </a:lvl7pPr>
            <a:lvl8pPr marL="3157026" indent="0">
              <a:buNone/>
              <a:defRPr sz="1540" b="1"/>
            </a:lvl8pPr>
            <a:lvl9pPr marL="3608031" indent="0">
              <a:buNone/>
              <a:defRPr sz="15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90"/>
            <a:ext cx="4443412" cy="4478337"/>
          </a:xfrm>
        </p:spPr>
        <p:txBody>
          <a:bodyPr/>
          <a:lstStyle>
            <a:lvl1pPr>
              <a:defRPr sz="242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7" y="1739900"/>
            <a:ext cx="4445000" cy="725487"/>
          </a:xfrm>
        </p:spPr>
        <p:txBody>
          <a:bodyPr anchor="b"/>
          <a:lstStyle>
            <a:lvl1pPr marL="0" indent="0">
              <a:buNone/>
              <a:defRPr sz="2420" b="1"/>
            </a:lvl1pPr>
            <a:lvl2pPr marL="451003" indent="0">
              <a:buNone/>
              <a:defRPr sz="1980" b="1"/>
            </a:lvl2pPr>
            <a:lvl3pPr marL="902008" indent="0">
              <a:buNone/>
              <a:defRPr sz="1760" b="1"/>
            </a:lvl3pPr>
            <a:lvl4pPr marL="1353012" indent="0">
              <a:buNone/>
              <a:defRPr sz="1540" b="1"/>
            </a:lvl4pPr>
            <a:lvl5pPr marL="1804014" indent="0">
              <a:buNone/>
              <a:defRPr sz="1540" b="1"/>
            </a:lvl5pPr>
            <a:lvl6pPr marL="2255019" indent="0">
              <a:buNone/>
              <a:defRPr sz="1540" b="1"/>
            </a:lvl6pPr>
            <a:lvl7pPr marL="2706023" indent="0">
              <a:buNone/>
              <a:defRPr sz="1540" b="1"/>
            </a:lvl7pPr>
            <a:lvl8pPr marL="3157026" indent="0">
              <a:buNone/>
              <a:defRPr sz="1540" b="1"/>
            </a:lvl8pPr>
            <a:lvl9pPr marL="3608031" indent="0">
              <a:buNone/>
              <a:defRPr sz="15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7" y="2465390"/>
            <a:ext cx="4445000" cy="4478337"/>
          </a:xfrm>
        </p:spPr>
        <p:txBody>
          <a:bodyPr/>
          <a:lstStyle>
            <a:lvl1pPr>
              <a:defRPr sz="242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40371"/>
      </p:ext>
    </p:extLst>
  </p:cSld>
  <p:clrMapOvr>
    <a:masterClrMapping/>
  </p:clrMapOvr>
  <p:transition xmlns:p14="http://schemas.microsoft.com/office/powerpoint/2010/main" advClick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96162"/>
      </p:ext>
    </p:extLst>
  </p:cSld>
  <p:clrMapOvr>
    <a:masterClrMapping/>
  </p:clrMapOvr>
  <p:transition xmlns:p14="http://schemas.microsoft.com/office/powerpoint/2010/main" advClick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210454"/>
      </p:ext>
    </p:extLst>
  </p:cSld>
  <p:clrMapOvr>
    <a:masterClrMapping/>
  </p:clrMapOvr>
  <p:transition xmlns:p14="http://schemas.microsoft.com/office/powerpoint/2010/main" advClick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5" y="309563"/>
            <a:ext cx="3308350" cy="1317625"/>
          </a:xfrm>
        </p:spPr>
        <p:txBody>
          <a:bodyPr anchor="b"/>
          <a:lstStyle>
            <a:lvl1pPr algn="l">
              <a:defRPr sz="198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190"/>
            </a:lvl1pPr>
            <a:lvl2pPr>
              <a:defRPr sz="2750"/>
            </a:lvl2pPr>
            <a:lvl3pPr>
              <a:defRPr sz="242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5" y="1627189"/>
            <a:ext cx="3308350" cy="5316537"/>
          </a:xfrm>
        </p:spPr>
        <p:txBody>
          <a:bodyPr/>
          <a:lstStyle>
            <a:lvl1pPr marL="0" indent="0">
              <a:buNone/>
              <a:defRPr sz="1430"/>
            </a:lvl1pPr>
            <a:lvl2pPr marL="451003" indent="0">
              <a:buNone/>
              <a:defRPr sz="1210"/>
            </a:lvl2pPr>
            <a:lvl3pPr marL="902008" indent="0">
              <a:buNone/>
              <a:defRPr sz="990"/>
            </a:lvl3pPr>
            <a:lvl4pPr marL="1353012" indent="0">
              <a:buNone/>
              <a:defRPr sz="880"/>
            </a:lvl4pPr>
            <a:lvl5pPr marL="1804014" indent="0">
              <a:buNone/>
              <a:defRPr sz="880"/>
            </a:lvl5pPr>
            <a:lvl6pPr marL="2255019" indent="0">
              <a:buNone/>
              <a:defRPr sz="880"/>
            </a:lvl6pPr>
            <a:lvl7pPr marL="2706023" indent="0">
              <a:buNone/>
              <a:defRPr sz="880"/>
            </a:lvl7pPr>
            <a:lvl8pPr marL="3157026" indent="0">
              <a:buNone/>
              <a:defRPr sz="880"/>
            </a:lvl8pPr>
            <a:lvl9pPr marL="3608031" indent="0">
              <a:buNone/>
              <a:defRPr sz="8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4683325"/>
      </p:ext>
    </p:extLst>
  </p:cSld>
  <p:clrMapOvr>
    <a:masterClrMapping/>
  </p:clrMapOvr>
  <p:transition xmlns:p14="http://schemas.microsoft.com/office/powerpoint/2010/main" advClick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82" y="5440371"/>
            <a:ext cx="6035675" cy="642937"/>
          </a:xfrm>
        </p:spPr>
        <p:txBody>
          <a:bodyPr anchor="b"/>
          <a:lstStyle>
            <a:lvl1pPr algn="l">
              <a:defRPr sz="198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82" y="693738"/>
            <a:ext cx="6035675" cy="4664075"/>
          </a:xfrm>
        </p:spPr>
        <p:txBody>
          <a:bodyPr/>
          <a:lstStyle>
            <a:lvl1pPr marL="0" indent="0">
              <a:buNone/>
              <a:defRPr sz="3190"/>
            </a:lvl1pPr>
            <a:lvl2pPr marL="451003" indent="0">
              <a:buNone/>
              <a:defRPr sz="2750"/>
            </a:lvl2pPr>
            <a:lvl3pPr marL="902008" indent="0">
              <a:buNone/>
              <a:defRPr sz="2420"/>
            </a:lvl3pPr>
            <a:lvl4pPr marL="1353012" indent="0">
              <a:buNone/>
              <a:defRPr sz="1980"/>
            </a:lvl4pPr>
            <a:lvl5pPr marL="1804014" indent="0">
              <a:buNone/>
              <a:defRPr sz="1980"/>
            </a:lvl5pPr>
            <a:lvl6pPr marL="2255019" indent="0">
              <a:buNone/>
              <a:defRPr sz="1980"/>
            </a:lvl6pPr>
            <a:lvl7pPr marL="2706023" indent="0">
              <a:buNone/>
              <a:defRPr sz="1980"/>
            </a:lvl7pPr>
            <a:lvl8pPr marL="3157026" indent="0">
              <a:buNone/>
              <a:defRPr sz="1980"/>
            </a:lvl8pPr>
            <a:lvl9pPr marL="3608031" indent="0">
              <a:buNone/>
              <a:defRPr sz="198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82" y="6083300"/>
            <a:ext cx="6035675" cy="911225"/>
          </a:xfrm>
        </p:spPr>
        <p:txBody>
          <a:bodyPr/>
          <a:lstStyle>
            <a:lvl1pPr marL="0" indent="0">
              <a:buNone/>
              <a:defRPr sz="1430"/>
            </a:lvl1pPr>
            <a:lvl2pPr marL="451003" indent="0">
              <a:buNone/>
              <a:defRPr sz="1210"/>
            </a:lvl2pPr>
            <a:lvl3pPr marL="902008" indent="0">
              <a:buNone/>
              <a:defRPr sz="990"/>
            </a:lvl3pPr>
            <a:lvl4pPr marL="1353012" indent="0">
              <a:buNone/>
              <a:defRPr sz="880"/>
            </a:lvl4pPr>
            <a:lvl5pPr marL="1804014" indent="0">
              <a:buNone/>
              <a:defRPr sz="880"/>
            </a:lvl5pPr>
            <a:lvl6pPr marL="2255019" indent="0">
              <a:buNone/>
              <a:defRPr sz="880"/>
            </a:lvl6pPr>
            <a:lvl7pPr marL="2706023" indent="0">
              <a:buNone/>
              <a:defRPr sz="880"/>
            </a:lvl7pPr>
            <a:lvl8pPr marL="3157026" indent="0">
              <a:buNone/>
              <a:defRPr sz="880"/>
            </a:lvl8pPr>
            <a:lvl9pPr marL="3608031" indent="0">
              <a:buNone/>
              <a:defRPr sz="8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169826"/>
      </p:ext>
    </p:extLst>
  </p:cSld>
  <p:clrMapOvr>
    <a:masterClrMapping/>
  </p:clrMapOvr>
  <p:transition xmlns:p14="http://schemas.microsoft.com/office/powerpoint/2010/main" advClick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7207"/>
      </p:ext>
    </p:extLst>
  </p:cSld>
  <p:clrMapOvr>
    <a:masterClrMapping/>
  </p:clrMapOvr>
  <p:transition xmlns:p14="http://schemas.microsoft.com/office/powerpoint/2010/main" advClick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71" y="88900"/>
            <a:ext cx="2276475" cy="7050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4668" y="88900"/>
            <a:ext cx="6680200" cy="7050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13790"/>
      </p:ext>
    </p:extLst>
  </p:cSld>
  <p:clrMapOvr>
    <a:masterClrMapping/>
  </p:clrMapOvr>
  <p:transition xmlns:p14="http://schemas.microsoft.com/office/powerpoint/2010/main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9" indent="0" algn="ctr">
              <a:buNone/>
              <a:defRPr/>
            </a:lvl2pPr>
            <a:lvl3pPr marL="914080" indent="0" algn="ctr">
              <a:buNone/>
              <a:defRPr/>
            </a:lvl3pPr>
            <a:lvl4pPr marL="1371119" indent="0" algn="ctr">
              <a:buNone/>
              <a:defRPr/>
            </a:lvl4pPr>
            <a:lvl5pPr marL="1828158" indent="0" algn="ctr">
              <a:buNone/>
              <a:defRPr/>
            </a:lvl5pPr>
            <a:lvl6pPr marL="2285197" indent="0" algn="ctr">
              <a:buNone/>
              <a:defRPr/>
            </a:lvl6pPr>
            <a:lvl7pPr marL="2742239" indent="0" algn="ctr">
              <a:buNone/>
              <a:defRPr/>
            </a:lvl7pPr>
            <a:lvl8pPr marL="3199277" indent="0" algn="ctr">
              <a:buNone/>
              <a:defRPr/>
            </a:lvl8pPr>
            <a:lvl9pPr marL="365631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77792"/>
            <a:ext cx="8280400" cy="115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1800" y="1773238"/>
            <a:ext cx="8280400" cy="4525962"/>
          </a:xfrm>
        </p:spPr>
        <p:txBody>
          <a:bodyPr rIns="17993" bIns="10797"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0063" y="6499225"/>
            <a:ext cx="28368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4666" y="88903"/>
            <a:ext cx="9109075" cy="1757363"/>
          </a:xfrm>
        </p:spPr>
        <p:txBody>
          <a:bodyPr/>
          <a:lstStyle>
            <a:lvl1pPr>
              <a:defRPr sz="53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4663" y="2009778"/>
            <a:ext cx="5467350" cy="1876425"/>
          </a:xfrm>
        </p:spPr>
        <p:txBody>
          <a:bodyPr tIns="50923" rIns="60146" bIns="50923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sub-title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7011988" y="5926138"/>
            <a:ext cx="2493962" cy="15509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1846" tIns="50923" rIns="101846" bIns="50923" numCol="1" anchor="t" anchorCtr="0" compatLnSpc="1">
            <a:prstTxWarp prst="textNoShape">
              <a:avLst/>
            </a:prstTxWarp>
          </a:bodyPr>
          <a:lstStyle>
            <a:lvl1pPr>
              <a:defRPr sz="10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1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1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80" indent="0">
              <a:buNone/>
              <a:defRPr sz="1600"/>
            </a:lvl3pPr>
            <a:lvl4pPr marL="1371119" indent="0">
              <a:buNone/>
              <a:defRPr sz="1400"/>
            </a:lvl4pPr>
            <a:lvl5pPr marL="1828158" indent="0">
              <a:buNone/>
              <a:defRPr sz="1400"/>
            </a:lvl5pPr>
            <a:lvl6pPr marL="2285197" indent="0">
              <a:buNone/>
              <a:defRPr sz="1400"/>
            </a:lvl6pPr>
            <a:lvl7pPr marL="2742239" indent="0">
              <a:buNone/>
              <a:defRPr sz="1400"/>
            </a:lvl7pPr>
            <a:lvl8pPr marL="3199277" indent="0">
              <a:buNone/>
              <a:defRPr sz="1400"/>
            </a:lvl8pPr>
            <a:lvl9pPr marL="365631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667" y="2009775"/>
            <a:ext cx="4478337" cy="51292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09775"/>
            <a:ext cx="4478338" cy="51292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39" indent="0">
              <a:buNone/>
              <a:defRPr sz="2000" b="1"/>
            </a:lvl2pPr>
            <a:lvl3pPr marL="914080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8" indent="0">
              <a:buNone/>
              <a:defRPr sz="1600" b="1"/>
            </a:lvl5pPr>
            <a:lvl6pPr marL="2285197" indent="0">
              <a:buNone/>
              <a:defRPr sz="1600" b="1"/>
            </a:lvl6pPr>
            <a:lvl7pPr marL="2742239" indent="0">
              <a:buNone/>
              <a:defRPr sz="1600" b="1"/>
            </a:lvl7pPr>
            <a:lvl8pPr marL="3199277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90"/>
            <a:ext cx="4443412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6" y="1739900"/>
            <a:ext cx="4445000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39" indent="0">
              <a:buNone/>
              <a:defRPr sz="2000" b="1"/>
            </a:lvl2pPr>
            <a:lvl3pPr marL="914080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8" indent="0">
              <a:buNone/>
              <a:defRPr sz="1600" b="1"/>
            </a:lvl5pPr>
            <a:lvl6pPr marL="2285197" indent="0">
              <a:buNone/>
              <a:defRPr sz="1600" b="1"/>
            </a:lvl6pPr>
            <a:lvl7pPr marL="2742239" indent="0">
              <a:buNone/>
              <a:defRPr sz="1600" b="1"/>
            </a:lvl7pPr>
            <a:lvl8pPr marL="3199277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6" y="2465390"/>
            <a:ext cx="4445000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1" y="1627189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80" indent="0">
              <a:buNone/>
              <a:defRPr sz="1000"/>
            </a:lvl3pPr>
            <a:lvl4pPr marL="1371119" indent="0">
              <a:buNone/>
              <a:defRPr sz="900"/>
            </a:lvl4pPr>
            <a:lvl5pPr marL="1828158" indent="0">
              <a:buNone/>
              <a:defRPr sz="900"/>
            </a:lvl5pPr>
            <a:lvl6pPr marL="2285197" indent="0">
              <a:buNone/>
              <a:defRPr sz="900"/>
            </a:lvl6pPr>
            <a:lvl7pPr marL="2742239" indent="0">
              <a:buNone/>
              <a:defRPr sz="900"/>
            </a:lvl7pPr>
            <a:lvl8pPr marL="3199277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8" y="5440366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8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80" indent="0">
              <a:buNone/>
              <a:defRPr sz="2500"/>
            </a:lvl3pPr>
            <a:lvl4pPr marL="1371119" indent="0">
              <a:buNone/>
              <a:defRPr sz="2000"/>
            </a:lvl4pPr>
            <a:lvl5pPr marL="1828158" indent="0">
              <a:buNone/>
              <a:defRPr sz="2000"/>
            </a:lvl5pPr>
            <a:lvl6pPr marL="2285197" indent="0">
              <a:buNone/>
              <a:defRPr sz="2000"/>
            </a:lvl6pPr>
            <a:lvl7pPr marL="2742239" indent="0">
              <a:buNone/>
              <a:defRPr sz="2000"/>
            </a:lvl7pPr>
            <a:lvl8pPr marL="3199277" indent="0">
              <a:buNone/>
              <a:defRPr sz="2000"/>
            </a:lvl8pPr>
            <a:lvl9pPr marL="365631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8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80" indent="0">
              <a:buNone/>
              <a:defRPr sz="1000"/>
            </a:lvl3pPr>
            <a:lvl4pPr marL="1371119" indent="0">
              <a:buNone/>
              <a:defRPr sz="900"/>
            </a:lvl4pPr>
            <a:lvl5pPr marL="1828158" indent="0">
              <a:buNone/>
              <a:defRPr sz="900"/>
            </a:lvl5pPr>
            <a:lvl6pPr marL="2285197" indent="0">
              <a:buNone/>
              <a:defRPr sz="900"/>
            </a:lvl6pPr>
            <a:lvl7pPr marL="2742239" indent="0">
              <a:buNone/>
              <a:defRPr sz="900"/>
            </a:lvl7pPr>
            <a:lvl8pPr marL="3199277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7" y="88900"/>
            <a:ext cx="2276475" cy="7050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4666" y="88900"/>
            <a:ext cx="6680200" cy="7050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6" y="2414591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8" y="4403726"/>
            <a:ext cx="7042151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039" indent="0" algn="ctr">
              <a:buNone/>
              <a:defRPr/>
            </a:lvl2pPr>
            <a:lvl3pPr marL="914080" indent="0" algn="ctr">
              <a:buNone/>
              <a:defRPr/>
            </a:lvl3pPr>
            <a:lvl4pPr marL="1371119" indent="0" algn="ctr">
              <a:buNone/>
              <a:defRPr/>
            </a:lvl4pPr>
            <a:lvl5pPr marL="1828158" indent="0" algn="ctr">
              <a:buNone/>
              <a:defRPr/>
            </a:lvl5pPr>
            <a:lvl6pPr marL="2285197" indent="0" algn="ctr">
              <a:buNone/>
              <a:defRPr/>
            </a:lvl6pPr>
            <a:lvl7pPr marL="2742239" indent="0" algn="ctr">
              <a:buNone/>
              <a:defRPr/>
            </a:lvl7pPr>
            <a:lvl8pPr marL="3199277" indent="0" algn="ctr">
              <a:buNone/>
              <a:defRPr/>
            </a:lvl8pPr>
            <a:lvl9pPr marL="365631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1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1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80" indent="0">
              <a:buNone/>
              <a:defRPr sz="1600"/>
            </a:lvl3pPr>
            <a:lvl4pPr marL="1371119" indent="0">
              <a:buNone/>
              <a:defRPr sz="1400"/>
            </a:lvl4pPr>
            <a:lvl5pPr marL="1828158" indent="0">
              <a:buNone/>
              <a:defRPr sz="1400"/>
            </a:lvl5pPr>
            <a:lvl6pPr marL="2285197" indent="0">
              <a:buNone/>
              <a:defRPr sz="1400"/>
            </a:lvl6pPr>
            <a:lvl7pPr marL="2742239" indent="0">
              <a:buNone/>
              <a:defRPr sz="1400"/>
            </a:lvl7pPr>
            <a:lvl8pPr marL="3199277" indent="0">
              <a:buNone/>
              <a:defRPr sz="1400"/>
            </a:lvl8pPr>
            <a:lvl9pPr marL="365631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80" indent="0">
              <a:buNone/>
              <a:defRPr sz="1600"/>
            </a:lvl3pPr>
            <a:lvl4pPr marL="1371119" indent="0">
              <a:buNone/>
              <a:defRPr sz="1400"/>
            </a:lvl4pPr>
            <a:lvl5pPr marL="1828158" indent="0">
              <a:buNone/>
              <a:defRPr sz="1400"/>
            </a:lvl5pPr>
            <a:lvl6pPr marL="2285197" indent="0">
              <a:buNone/>
              <a:defRPr sz="1400"/>
            </a:lvl6pPr>
            <a:lvl7pPr marL="2742239" indent="0">
              <a:buNone/>
              <a:defRPr sz="1400"/>
            </a:lvl7pPr>
            <a:lvl8pPr marL="3199277" indent="0">
              <a:buNone/>
              <a:defRPr sz="1400"/>
            </a:lvl8pPr>
            <a:lvl9pPr marL="365631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667" y="2009775"/>
            <a:ext cx="4478337" cy="51292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09775"/>
            <a:ext cx="4478338" cy="51292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39" indent="0">
              <a:buNone/>
              <a:defRPr sz="2000" b="1"/>
            </a:lvl2pPr>
            <a:lvl3pPr marL="914080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8" indent="0">
              <a:buNone/>
              <a:defRPr sz="1600" b="1"/>
            </a:lvl5pPr>
            <a:lvl6pPr marL="2285197" indent="0">
              <a:buNone/>
              <a:defRPr sz="1600" b="1"/>
            </a:lvl6pPr>
            <a:lvl7pPr marL="2742239" indent="0">
              <a:buNone/>
              <a:defRPr sz="1600" b="1"/>
            </a:lvl7pPr>
            <a:lvl8pPr marL="3199277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90"/>
            <a:ext cx="4443412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6" y="1739900"/>
            <a:ext cx="4445000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39" indent="0">
              <a:buNone/>
              <a:defRPr sz="2000" b="1"/>
            </a:lvl2pPr>
            <a:lvl3pPr marL="914080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8" indent="0">
              <a:buNone/>
              <a:defRPr sz="1600" b="1"/>
            </a:lvl5pPr>
            <a:lvl6pPr marL="2285197" indent="0">
              <a:buNone/>
              <a:defRPr sz="1600" b="1"/>
            </a:lvl6pPr>
            <a:lvl7pPr marL="2742239" indent="0">
              <a:buNone/>
              <a:defRPr sz="1600" b="1"/>
            </a:lvl7pPr>
            <a:lvl8pPr marL="3199277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6" y="2465390"/>
            <a:ext cx="4445000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1" y="1627189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80" indent="0">
              <a:buNone/>
              <a:defRPr sz="1000"/>
            </a:lvl3pPr>
            <a:lvl4pPr marL="1371119" indent="0">
              <a:buNone/>
              <a:defRPr sz="900"/>
            </a:lvl4pPr>
            <a:lvl5pPr marL="1828158" indent="0">
              <a:buNone/>
              <a:defRPr sz="900"/>
            </a:lvl5pPr>
            <a:lvl6pPr marL="2285197" indent="0">
              <a:buNone/>
              <a:defRPr sz="900"/>
            </a:lvl6pPr>
            <a:lvl7pPr marL="2742239" indent="0">
              <a:buNone/>
              <a:defRPr sz="900"/>
            </a:lvl7pPr>
            <a:lvl8pPr marL="3199277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8" y="5440366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8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80" indent="0">
              <a:buNone/>
              <a:defRPr sz="2500"/>
            </a:lvl3pPr>
            <a:lvl4pPr marL="1371119" indent="0">
              <a:buNone/>
              <a:defRPr sz="2000"/>
            </a:lvl4pPr>
            <a:lvl5pPr marL="1828158" indent="0">
              <a:buNone/>
              <a:defRPr sz="2000"/>
            </a:lvl5pPr>
            <a:lvl6pPr marL="2285197" indent="0">
              <a:buNone/>
              <a:defRPr sz="2000"/>
            </a:lvl6pPr>
            <a:lvl7pPr marL="2742239" indent="0">
              <a:buNone/>
              <a:defRPr sz="2000"/>
            </a:lvl7pPr>
            <a:lvl8pPr marL="3199277" indent="0">
              <a:buNone/>
              <a:defRPr sz="2000"/>
            </a:lvl8pPr>
            <a:lvl9pPr marL="365631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8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80" indent="0">
              <a:buNone/>
              <a:defRPr sz="1000"/>
            </a:lvl3pPr>
            <a:lvl4pPr marL="1371119" indent="0">
              <a:buNone/>
              <a:defRPr sz="900"/>
            </a:lvl4pPr>
            <a:lvl5pPr marL="1828158" indent="0">
              <a:buNone/>
              <a:defRPr sz="900"/>
            </a:lvl5pPr>
            <a:lvl6pPr marL="2285197" indent="0">
              <a:buNone/>
              <a:defRPr sz="900"/>
            </a:lvl6pPr>
            <a:lvl7pPr marL="2742239" indent="0">
              <a:buNone/>
              <a:defRPr sz="900"/>
            </a:lvl7pPr>
            <a:lvl8pPr marL="3199277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7" y="88900"/>
            <a:ext cx="2276475" cy="7050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4666" y="88900"/>
            <a:ext cx="6680200" cy="7050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6" y="2414591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8" y="4403726"/>
            <a:ext cx="7042151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039" indent="0" algn="ctr">
              <a:buNone/>
              <a:defRPr/>
            </a:lvl2pPr>
            <a:lvl3pPr marL="914080" indent="0" algn="ctr">
              <a:buNone/>
              <a:defRPr/>
            </a:lvl3pPr>
            <a:lvl4pPr marL="1371119" indent="0" algn="ctr">
              <a:buNone/>
              <a:defRPr/>
            </a:lvl4pPr>
            <a:lvl5pPr marL="1828158" indent="0" algn="ctr">
              <a:buNone/>
              <a:defRPr/>
            </a:lvl5pPr>
            <a:lvl6pPr marL="2285197" indent="0" algn="ctr">
              <a:buNone/>
              <a:defRPr/>
            </a:lvl6pPr>
            <a:lvl7pPr marL="2742239" indent="0" algn="ctr">
              <a:buNone/>
              <a:defRPr/>
            </a:lvl7pPr>
            <a:lvl8pPr marL="3199277" indent="0" algn="ctr">
              <a:buNone/>
              <a:defRPr/>
            </a:lvl8pPr>
            <a:lvl9pPr marL="365631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3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1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1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80" indent="0">
              <a:buNone/>
              <a:defRPr sz="1600"/>
            </a:lvl3pPr>
            <a:lvl4pPr marL="1371119" indent="0">
              <a:buNone/>
              <a:defRPr sz="1400"/>
            </a:lvl4pPr>
            <a:lvl5pPr marL="1828158" indent="0">
              <a:buNone/>
              <a:defRPr sz="1400"/>
            </a:lvl5pPr>
            <a:lvl6pPr marL="2285197" indent="0">
              <a:buNone/>
              <a:defRPr sz="1400"/>
            </a:lvl6pPr>
            <a:lvl7pPr marL="2742239" indent="0">
              <a:buNone/>
              <a:defRPr sz="1400"/>
            </a:lvl7pPr>
            <a:lvl8pPr marL="3199277" indent="0">
              <a:buNone/>
              <a:defRPr sz="1400"/>
            </a:lvl8pPr>
            <a:lvl9pPr marL="365631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667" y="2009775"/>
            <a:ext cx="4478337" cy="51292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09775"/>
            <a:ext cx="4478338" cy="51292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39" indent="0">
              <a:buNone/>
              <a:defRPr sz="2000" b="1"/>
            </a:lvl2pPr>
            <a:lvl3pPr marL="914080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8" indent="0">
              <a:buNone/>
              <a:defRPr sz="1600" b="1"/>
            </a:lvl5pPr>
            <a:lvl6pPr marL="2285197" indent="0">
              <a:buNone/>
              <a:defRPr sz="1600" b="1"/>
            </a:lvl6pPr>
            <a:lvl7pPr marL="2742239" indent="0">
              <a:buNone/>
              <a:defRPr sz="1600" b="1"/>
            </a:lvl7pPr>
            <a:lvl8pPr marL="3199277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90"/>
            <a:ext cx="4443412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6" y="1739900"/>
            <a:ext cx="4445000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39" indent="0">
              <a:buNone/>
              <a:defRPr sz="2000" b="1"/>
            </a:lvl2pPr>
            <a:lvl3pPr marL="914080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8" indent="0">
              <a:buNone/>
              <a:defRPr sz="1600" b="1"/>
            </a:lvl5pPr>
            <a:lvl6pPr marL="2285197" indent="0">
              <a:buNone/>
              <a:defRPr sz="1600" b="1"/>
            </a:lvl6pPr>
            <a:lvl7pPr marL="2742239" indent="0">
              <a:buNone/>
              <a:defRPr sz="1600" b="1"/>
            </a:lvl7pPr>
            <a:lvl8pPr marL="3199277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6" y="2465390"/>
            <a:ext cx="4445000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1" y="1627189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80" indent="0">
              <a:buNone/>
              <a:defRPr sz="1000"/>
            </a:lvl3pPr>
            <a:lvl4pPr marL="1371119" indent="0">
              <a:buNone/>
              <a:defRPr sz="900"/>
            </a:lvl4pPr>
            <a:lvl5pPr marL="1828158" indent="0">
              <a:buNone/>
              <a:defRPr sz="900"/>
            </a:lvl5pPr>
            <a:lvl6pPr marL="2285197" indent="0">
              <a:buNone/>
              <a:defRPr sz="900"/>
            </a:lvl6pPr>
            <a:lvl7pPr marL="2742239" indent="0">
              <a:buNone/>
              <a:defRPr sz="900"/>
            </a:lvl7pPr>
            <a:lvl8pPr marL="3199277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8" y="5440366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8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80" indent="0">
              <a:buNone/>
              <a:defRPr sz="2500"/>
            </a:lvl3pPr>
            <a:lvl4pPr marL="1371119" indent="0">
              <a:buNone/>
              <a:defRPr sz="2000"/>
            </a:lvl4pPr>
            <a:lvl5pPr marL="1828158" indent="0">
              <a:buNone/>
              <a:defRPr sz="2000"/>
            </a:lvl5pPr>
            <a:lvl6pPr marL="2285197" indent="0">
              <a:buNone/>
              <a:defRPr sz="2000"/>
            </a:lvl6pPr>
            <a:lvl7pPr marL="2742239" indent="0">
              <a:buNone/>
              <a:defRPr sz="2000"/>
            </a:lvl7pPr>
            <a:lvl8pPr marL="3199277" indent="0">
              <a:buNone/>
              <a:defRPr sz="2000"/>
            </a:lvl8pPr>
            <a:lvl9pPr marL="365631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8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80" indent="0">
              <a:buNone/>
              <a:defRPr sz="1000"/>
            </a:lvl3pPr>
            <a:lvl4pPr marL="1371119" indent="0">
              <a:buNone/>
              <a:defRPr sz="900"/>
            </a:lvl4pPr>
            <a:lvl5pPr marL="1828158" indent="0">
              <a:buNone/>
              <a:defRPr sz="900"/>
            </a:lvl5pPr>
            <a:lvl6pPr marL="2285197" indent="0">
              <a:buNone/>
              <a:defRPr sz="900"/>
            </a:lvl6pPr>
            <a:lvl7pPr marL="2742239" indent="0">
              <a:buNone/>
              <a:defRPr sz="900"/>
            </a:lvl7pPr>
            <a:lvl8pPr marL="3199277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7" y="88900"/>
            <a:ext cx="2276475" cy="7050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4666" y="88900"/>
            <a:ext cx="6680200" cy="7050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0063" y="6499225"/>
            <a:ext cx="2835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4666" y="88903"/>
            <a:ext cx="9109075" cy="1757363"/>
          </a:xfrm>
        </p:spPr>
        <p:txBody>
          <a:bodyPr/>
          <a:lstStyle>
            <a:lvl1pPr>
              <a:defRPr sz="53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4666" y="2009778"/>
            <a:ext cx="5465763" cy="1876425"/>
          </a:xfrm>
        </p:spPr>
        <p:txBody>
          <a:bodyPr tIns="50923" rIns="60146" bIns="50923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sub-title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7008813" y="5926138"/>
            <a:ext cx="2497137" cy="15509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1846" tIns="50923" rIns="101846" bIns="50923" numCol="1" anchor="t" anchorCtr="0" compatLnSpc="1">
            <a:prstTxWarp prst="textNoShape">
              <a:avLst/>
            </a:prstTxWarp>
          </a:bodyPr>
          <a:lstStyle>
            <a:lvl1pPr>
              <a:defRPr sz="10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4641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39" indent="0">
              <a:buNone/>
              <a:defRPr sz="2000" b="1"/>
            </a:lvl2pPr>
            <a:lvl3pPr marL="914080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8" indent="0">
              <a:buNone/>
              <a:defRPr sz="1600" b="1"/>
            </a:lvl5pPr>
            <a:lvl6pPr marL="2285197" indent="0">
              <a:buNone/>
              <a:defRPr sz="1600" b="1"/>
            </a:lvl6pPr>
            <a:lvl7pPr marL="2742239" indent="0">
              <a:buNone/>
              <a:defRPr sz="1600" b="1"/>
            </a:lvl7pPr>
            <a:lvl8pPr marL="3199277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39" indent="0">
              <a:buNone/>
              <a:defRPr sz="2000" b="1"/>
            </a:lvl2pPr>
            <a:lvl3pPr marL="914080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8" indent="0">
              <a:buNone/>
              <a:defRPr sz="1600" b="1"/>
            </a:lvl5pPr>
            <a:lvl6pPr marL="2285197" indent="0">
              <a:buNone/>
              <a:defRPr sz="1600" b="1"/>
            </a:lvl6pPr>
            <a:lvl7pPr marL="2742239" indent="0">
              <a:buNone/>
              <a:defRPr sz="1600" b="1"/>
            </a:lvl7pPr>
            <a:lvl8pPr marL="3199277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1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1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80" indent="0">
              <a:buNone/>
              <a:defRPr sz="1600"/>
            </a:lvl3pPr>
            <a:lvl4pPr marL="1371119" indent="0">
              <a:buNone/>
              <a:defRPr sz="1400"/>
            </a:lvl4pPr>
            <a:lvl5pPr marL="1828158" indent="0">
              <a:buNone/>
              <a:defRPr sz="1400"/>
            </a:lvl5pPr>
            <a:lvl6pPr marL="2285197" indent="0">
              <a:buNone/>
              <a:defRPr sz="1400"/>
            </a:lvl6pPr>
            <a:lvl7pPr marL="2742239" indent="0">
              <a:buNone/>
              <a:defRPr sz="1400"/>
            </a:lvl7pPr>
            <a:lvl8pPr marL="3199277" indent="0">
              <a:buNone/>
              <a:defRPr sz="1400"/>
            </a:lvl8pPr>
            <a:lvl9pPr marL="365631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667" y="2009775"/>
            <a:ext cx="4478337" cy="51292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09775"/>
            <a:ext cx="4478338" cy="51292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39" indent="0">
              <a:buNone/>
              <a:defRPr sz="2000" b="1"/>
            </a:lvl2pPr>
            <a:lvl3pPr marL="914080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8" indent="0">
              <a:buNone/>
              <a:defRPr sz="1600" b="1"/>
            </a:lvl5pPr>
            <a:lvl6pPr marL="2285197" indent="0">
              <a:buNone/>
              <a:defRPr sz="1600" b="1"/>
            </a:lvl6pPr>
            <a:lvl7pPr marL="2742239" indent="0">
              <a:buNone/>
              <a:defRPr sz="1600" b="1"/>
            </a:lvl7pPr>
            <a:lvl8pPr marL="3199277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90"/>
            <a:ext cx="4443412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6" y="1739900"/>
            <a:ext cx="4445000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39" indent="0">
              <a:buNone/>
              <a:defRPr sz="2000" b="1"/>
            </a:lvl2pPr>
            <a:lvl3pPr marL="914080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8" indent="0">
              <a:buNone/>
              <a:defRPr sz="1600" b="1"/>
            </a:lvl5pPr>
            <a:lvl6pPr marL="2285197" indent="0">
              <a:buNone/>
              <a:defRPr sz="1600" b="1"/>
            </a:lvl6pPr>
            <a:lvl7pPr marL="2742239" indent="0">
              <a:buNone/>
              <a:defRPr sz="1600" b="1"/>
            </a:lvl7pPr>
            <a:lvl8pPr marL="3199277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6" y="2465390"/>
            <a:ext cx="4445000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1" y="1627189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80" indent="0">
              <a:buNone/>
              <a:defRPr sz="1000"/>
            </a:lvl3pPr>
            <a:lvl4pPr marL="1371119" indent="0">
              <a:buNone/>
              <a:defRPr sz="900"/>
            </a:lvl4pPr>
            <a:lvl5pPr marL="1828158" indent="0">
              <a:buNone/>
              <a:defRPr sz="900"/>
            </a:lvl5pPr>
            <a:lvl6pPr marL="2285197" indent="0">
              <a:buNone/>
              <a:defRPr sz="900"/>
            </a:lvl6pPr>
            <a:lvl7pPr marL="2742239" indent="0">
              <a:buNone/>
              <a:defRPr sz="900"/>
            </a:lvl7pPr>
            <a:lvl8pPr marL="3199277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8" y="5440366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8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80" indent="0">
              <a:buNone/>
              <a:defRPr sz="2500"/>
            </a:lvl3pPr>
            <a:lvl4pPr marL="1371119" indent="0">
              <a:buNone/>
              <a:defRPr sz="2000"/>
            </a:lvl4pPr>
            <a:lvl5pPr marL="1828158" indent="0">
              <a:buNone/>
              <a:defRPr sz="2000"/>
            </a:lvl5pPr>
            <a:lvl6pPr marL="2285197" indent="0">
              <a:buNone/>
              <a:defRPr sz="2000"/>
            </a:lvl6pPr>
            <a:lvl7pPr marL="2742239" indent="0">
              <a:buNone/>
              <a:defRPr sz="2000"/>
            </a:lvl7pPr>
            <a:lvl8pPr marL="3199277" indent="0">
              <a:buNone/>
              <a:defRPr sz="2000"/>
            </a:lvl8pPr>
            <a:lvl9pPr marL="365631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8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80" indent="0">
              <a:buNone/>
              <a:defRPr sz="1000"/>
            </a:lvl3pPr>
            <a:lvl4pPr marL="1371119" indent="0">
              <a:buNone/>
              <a:defRPr sz="900"/>
            </a:lvl4pPr>
            <a:lvl5pPr marL="1828158" indent="0">
              <a:buNone/>
              <a:defRPr sz="900"/>
            </a:lvl5pPr>
            <a:lvl6pPr marL="2285197" indent="0">
              <a:buNone/>
              <a:defRPr sz="900"/>
            </a:lvl6pPr>
            <a:lvl7pPr marL="2742239" indent="0">
              <a:buNone/>
              <a:defRPr sz="900"/>
            </a:lvl7pPr>
            <a:lvl8pPr marL="3199277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7" y="88900"/>
            <a:ext cx="2276475" cy="7050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4666" y="88900"/>
            <a:ext cx="6680200" cy="7050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6" y="2414591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8" y="4403726"/>
            <a:ext cx="7042151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039" indent="0" algn="ctr">
              <a:buNone/>
              <a:defRPr/>
            </a:lvl2pPr>
            <a:lvl3pPr marL="914080" indent="0" algn="ctr">
              <a:buNone/>
              <a:defRPr/>
            </a:lvl3pPr>
            <a:lvl4pPr marL="1371119" indent="0" algn="ctr">
              <a:buNone/>
              <a:defRPr/>
            </a:lvl4pPr>
            <a:lvl5pPr marL="1828158" indent="0" algn="ctr">
              <a:buNone/>
              <a:defRPr/>
            </a:lvl5pPr>
            <a:lvl6pPr marL="2285197" indent="0" algn="ctr">
              <a:buNone/>
              <a:defRPr/>
            </a:lvl6pPr>
            <a:lvl7pPr marL="2742239" indent="0" algn="ctr">
              <a:buNone/>
              <a:defRPr/>
            </a:lvl7pPr>
            <a:lvl8pPr marL="3199277" indent="0" algn="ctr">
              <a:buNone/>
              <a:defRPr/>
            </a:lvl8pPr>
            <a:lvl9pPr marL="365631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1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1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80" indent="0">
              <a:buNone/>
              <a:defRPr sz="1600"/>
            </a:lvl3pPr>
            <a:lvl4pPr marL="1371119" indent="0">
              <a:buNone/>
              <a:defRPr sz="1400"/>
            </a:lvl4pPr>
            <a:lvl5pPr marL="1828158" indent="0">
              <a:buNone/>
              <a:defRPr sz="1400"/>
            </a:lvl5pPr>
            <a:lvl6pPr marL="2285197" indent="0">
              <a:buNone/>
              <a:defRPr sz="1400"/>
            </a:lvl6pPr>
            <a:lvl7pPr marL="2742239" indent="0">
              <a:buNone/>
              <a:defRPr sz="1400"/>
            </a:lvl7pPr>
            <a:lvl8pPr marL="3199277" indent="0">
              <a:buNone/>
              <a:defRPr sz="1400"/>
            </a:lvl8pPr>
            <a:lvl9pPr marL="365631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667" y="2009775"/>
            <a:ext cx="4478337" cy="51292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09775"/>
            <a:ext cx="4478338" cy="51292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39" indent="0">
              <a:buNone/>
              <a:defRPr sz="2000" b="1"/>
            </a:lvl2pPr>
            <a:lvl3pPr marL="914080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8" indent="0">
              <a:buNone/>
              <a:defRPr sz="1600" b="1"/>
            </a:lvl5pPr>
            <a:lvl6pPr marL="2285197" indent="0">
              <a:buNone/>
              <a:defRPr sz="1600" b="1"/>
            </a:lvl6pPr>
            <a:lvl7pPr marL="2742239" indent="0">
              <a:buNone/>
              <a:defRPr sz="1600" b="1"/>
            </a:lvl7pPr>
            <a:lvl8pPr marL="3199277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90"/>
            <a:ext cx="4443412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6" y="1739900"/>
            <a:ext cx="4445000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39" indent="0">
              <a:buNone/>
              <a:defRPr sz="2000" b="1"/>
            </a:lvl2pPr>
            <a:lvl3pPr marL="914080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8" indent="0">
              <a:buNone/>
              <a:defRPr sz="1600" b="1"/>
            </a:lvl5pPr>
            <a:lvl6pPr marL="2285197" indent="0">
              <a:buNone/>
              <a:defRPr sz="1600" b="1"/>
            </a:lvl6pPr>
            <a:lvl7pPr marL="2742239" indent="0">
              <a:buNone/>
              <a:defRPr sz="1600" b="1"/>
            </a:lvl7pPr>
            <a:lvl8pPr marL="3199277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6" y="2465390"/>
            <a:ext cx="4445000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1" y="1627189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80" indent="0">
              <a:buNone/>
              <a:defRPr sz="1000"/>
            </a:lvl3pPr>
            <a:lvl4pPr marL="1371119" indent="0">
              <a:buNone/>
              <a:defRPr sz="900"/>
            </a:lvl4pPr>
            <a:lvl5pPr marL="1828158" indent="0">
              <a:buNone/>
              <a:defRPr sz="900"/>
            </a:lvl5pPr>
            <a:lvl6pPr marL="2285197" indent="0">
              <a:buNone/>
              <a:defRPr sz="900"/>
            </a:lvl6pPr>
            <a:lvl7pPr marL="2742239" indent="0">
              <a:buNone/>
              <a:defRPr sz="900"/>
            </a:lvl7pPr>
            <a:lvl8pPr marL="3199277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8" y="5440366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8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80" indent="0">
              <a:buNone/>
              <a:defRPr sz="2500"/>
            </a:lvl3pPr>
            <a:lvl4pPr marL="1371119" indent="0">
              <a:buNone/>
              <a:defRPr sz="2000"/>
            </a:lvl4pPr>
            <a:lvl5pPr marL="1828158" indent="0">
              <a:buNone/>
              <a:defRPr sz="2000"/>
            </a:lvl5pPr>
            <a:lvl6pPr marL="2285197" indent="0">
              <a:buNone/>
              <a:defRPr sz="2000"/>
            </a:lvl6pPr>
            <a:lvl7pPr marL="2742239" indent="0">
              <a:buNone/>
              <a:defRPr sz="2000"/>
            </a:lvl7pPr>
            <a:lvl8pPr marL="3199277" indent="0">
              <a:buNone/>
              <a:defRPr sz="2000"/>
            </a:lvl8pPr>
            <a:lvl9pPr marL="365631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8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80" indent="0">
              <a:buNone/>
              <a:defRPr sz="1000"/>
            </a:lvl3pPr>
            <a:lvl4pPr marL="1371119" indent="0">
              <a:buNone/>
              <a:defRPr sz="900"/>
            </a:lvl4pPr>
            <a:lvl5pPr marL="1828158" indent="0">
              <a:buNone/>
              <a:defRPr sz="900"/>
            </a:lvl5pPr>
            <a:lvl6pPr marL="2285197" indent="0">
              <a:buNone/>
              <a:defRPr sz="900"/>
            </a:lvl6pPr>
            <a:lvl7pPr marL="2742239" indent="0">
              <a:buNone/>
              <a:defRPr sz="900"/>
            </a:lvl7pPr>
            <a:lvl8pPr marL="3199277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7" y="88900"/>
            <a:ext cx="2276475" cy="7050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4666" y="88900"/>
            <a:ext cx="6680200" cy="7050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4666" y="88903"/>
            <a:ext cx="9109075" cy="1757363"/>
          </a:xfrm>
        </p:spPr>
        <p:txBody>
          <a:bodyPr/>
          <a:lstStyle>
            <a:lvl1pPr>
              <a:defRPr sz="53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4666" y="2009778"/>
            <a:ext cx="5465763" cy="1876425"/>
          </a:xfrm>
        </p:spPr>
        <p:txBody>
          <a:bodyPr tIns="50923" rIns="60146" bIns="50923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sub-title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7008813" y="5926138"/>
            <a:ext cx="2497137" cy="15509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1846" tIns="50923" rIns="101846" bIns="50923" numCol="1" anchor="t" anchorCtr="0" compatLnSpc="1">
            <a:prstTxWarp prst="textNoShape">
              <a:avLst/>
            </a:prstTxWarp>
          </a:bodyPr>
          <a:lstStyle>
            <a:lvl1pPr>
              <a:defRPr sz="10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41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41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9" indent="0">
              <a:buNone/>
              <a:defRPr sz="1800"/>
            </a:lvl2pPr>
            <a:lvl3pPr marL="914080" indent="0">
              <a:buNone/>
              <a:defRPr sz="1600"/>
            </a:lvl3pPr>
            <a:lvl4pPr marL="1371119" indent="0">
              <a:buNone/>
              <a:defRPr sz="1400"/>
            </a:lvl4pPr>
            <a:lvl5pPr marL="1828158" indent="0">
              <a:buNone/>
              <a:defRPr sz="1400"/>
            </a:lvl5pPr>
            <a:lvl6pPr marL="2285197" indent="0">
              <a:buNone/>
              <a:defRPr sz="1400"/>
            </a:lvl6pPr>
            <a:lvl7pPr marL="2742239" indent="0">
              <a:buNone/>
              <a:defRPr sz="1400"/>
            </a:lvl7pPr>
            <a:lvl8pPr marL="3199277" indent="0">
              <a:buNone/>
              <a:defRPr sz="1400"/>
            </a:lvl8pPr>
            <a:lvl9pPr marL="365631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667" y="2009775"/>
            <a:ext cx="4478337" cy="51292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09775"/>
            <a:ext cx="4478338" cy="512921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39" indent="0">
              <a:buNone/>
              <a:defRPr sz="2000" b="1"/>
            </a:lvl2pPr>
            <a:lvl3pPr marL="914080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8" indent="0">
              <a:buNone/>
              <a:defRPr sz="1600" b="1"/>
            </a:lvl5pPr>
            <a:lvl6pPr marL="2285197" indent="0">
              <a:buNone/>
              <a:defRPr sz="1600" b="1"/>
            </a:lvl6pPr>
            <a:lvl7pPr marL="2742239" indent="0">
              <a:buNone/>
              <a:defRPr sz="1600" b="1"/>
            </a:lvl7pPr>
            <a:lvl8pPr marL="3199277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90"/>
            <a:ext cx="4443412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6" y="1739900"/>
            <a:ext cx="4445000" cy="725487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39" indent="0">
              <a:buNone/>
              <a:defRPr sz="2000" b="1"/>
            </a:lvl2pPr>
            <a:lvl3pPr marL="914080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8" indent="0">
              <a:buNone/>
              <a:defRPr sz="1600" b="1"/>
            </a:lvl5pPr>
            <a:lvl6pPr marL="2285197" indent="0">
              <a:buNone/>
              <a:defRPr sz="1600" b="1"/>
            </a:lvl6pPr>
            <a:lvl7pPr marL="2742239" indent="0">
              <a:buNone/>
              <a:defRPr sz="1600" b="1"/>
            </a:lvl7pPr>
            <a:lvl8pPr marL="3199277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6" y="2465390"/>
            <a:ext cx="4445000" cy="4478337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1" y="1627189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80" indent="0">
              <a:buNone/>
              <a:defRPr sz="1000"/>
            </a:lvl3pPr>
            <a:lvl4pPr marL="1371119" indent="0">
              <a:buNone/>
              <a:defRPr sz="900"/>
            </a:lvl4pPr>
            <a:lvl5pPr marL="1828158" indent="0">
              <a:buNone/>
              <a:defRPr sz="900"/>
            </a:lvl5pPr>
            <a:lvl6pPr marL="2285197" indent="0">
              <a:buNone/>
              <a:defRPr sz="900"/>
            </a:lvl6pPr>
            <a:lvl7pPr marL="2742239" indent="0">
              <a:buNone/>
              <a:defRPr sz="900"/>
            </a:lvl7pPr>
            <a:lvl8pPr marL="3199277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8" y="5440366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8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80" indent="0">
              <a:buNone/>
              <a:defRPr sz="2500"/>
            </a:lvl3pPr>
            <a:lvl4pPr marL="1371119" indent="0">
              <a:buNone/>
              <a:defRPr sz="2000"/>
            </a:lvl4pPr>
            <a:lvl5pPr marL="1828158" indent="0">
              <a:buNone/>
              <a:defRPr sz="2000"/>
            </a:lvl5pPr>
            <a:lvl6pPr marL="2285197" indent="0">
              <a:buNone/>
              <a:defRPr sz="2000"/>
            </a:lvl6pPr>
            <a:lvl7pPr marL="2742239" indent="0">
              <a:buNone/>
              <a:defRPr sz="2000"/>
            </a:lvl7pPr>
            <a:lvl8pPr marL="3199277" indent="0">
              <a:buNone/>
              <a:defRPr sz="2000"/>
            </a:lvl8pPr>
            <a:lvl9pPr marL="365631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8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80" indent="0">
              <a:buNone/>
              <a:defRPr sz="1000"/>
            </a:lvl3pPr>
            <a:lvl4pPr marL="1371119" indent="0">
              <a:buNone/>
              <a:defRPr sz="900"/>
            </a:lvl4pPr>
            <a:lvl5pPr marL="1828158" indent="0">
              <a:buNone/>
              <a:defRPr sz="900"/>
            </a:lvl5pPr>
            <a:lvl6pPr marL="2285197" indent="0">
              <a:buNone/>
              <a:defRPr sz="900"/>
            </a:lvl6pPr>
            <a:lvl7pPr marL="2742239" indent="0">
              <a:buNone/>
              <a:defRPr sz="900"/>
            </a:lvl7pPr>
            <a:lvl8pPr marL="3199277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1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80" indent="0">
              <a:buNone/>
              <a:defRPr sz="1000"/>
            </a:lvl3pPr>
            <a:lvl4pPr marL="1371119" indent="0">
              <a:buNone/>
              <a:defRPr sz="900"/>
            </a:lvl4pPr>
            <a:lvl5pPr marL="1828158" indent="0">
              <a:buNone/>
              <a:defRPr sz="900"/>
            </a:lvl5pPr>
            <a:lvl6pPr marL="2285197" indent="0">
              <a:buNone/>
              <a:defRPr sz="900"/>
            </a:lvl6pPr>
            <a:lvl7pPr marL="2742239" indent="0">
              <a:buNone/>
              <a:defRPr sz="900"/>
            </a:lvl7pPr>
            <a:lvl8pPr marL="3199277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7" y="88900"/>
            <a:ext cx="2276475" cy="7050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4666" y="88900"/>
            <a:ext cx="6680200" cy="7050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0063" y="6499225"/>
            <a:ext cx="2835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3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4980" y="88163"/>
            <a:ext cx="9108440" cy="1757785"/>
          </a:xfrm>
        </p:spPr>
        <p:txBody>
          <a:bodyPr/>
          <a:lstStyle>
            <a:lvl1pPr>
              <a:defRPr sz="53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4983" y="2009670"/>
            <a:ext cx="5465763" cy="1876530"/>
          </a:xfrm>
        </p:spPr>
        <p:txBody>
          <a:bodyPr tIns="50929" rIns="60153" bIns="50929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sub-title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7008813" y="5926138"/>
            <a:ext cx="2497137" cy="15509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1858" tIns="50929" rIns="101858" bIns="50929" numCol="1" anchor="t" anchorCtr="0" compatLnSpc="1">
            <a:prstTxWarp prst="textNoShape">
              <a:avLst/>
            </a:prstTxWarp>
          </a:bodyPr>
          <a:lstStyle>
            <a:lvl1pPr>
              <a:defRPr sz="107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90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292" indent="0">
              <a:buNone/>
              <a:defRPr sz="2000"/>
            </a:lvl2pPr>
            <a:lvl3pPr marL="1018586" indent="0">
              <a:buNone/>
              <a:defRPr sz="1800"/>
            </a:lvl3pPr>
            <a:lvl4pPr marL="1527879" indent="0">
              <a:buNone/>
              <a:defRPr sz="1600"/>
            </a:lvl4pPr>
            <a:lvl5pPr marL="2037173" indent="0">
              <a:buNone/>
              <a:defRPr sz="1600"/>
            </a:lvl5pPr>
            <a:lvl6pPr marL="2546466" indent="0">
              <a:buNone/>
              <a:defRPr sz="1600"/>
            </a:lvl6pPr>
            <a:lvl7pPr marL="3055758" indent="0">
              <a:buNone/>
              <a:defRPr sz="1600"/>
            </a:lvl7pPr>
            <a:lvl8pPr marL="3565052" indent="0">
              <a:buNone/>
              <a:defRPr sz="1600"/>
            </a:lvl8pPr>
            <a:lvl9pPr marL="4074344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980" y="2009670"/>
            <a:ext cx="4470400" cy="512942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009670"/>
            <a:ext cx="4470400" cy="512942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92" indent="0">
              <a:buNone/>
              <a:defRPr sz="2200" b="1"/>
            </a:lvl2pPr>
            <a:lvl3pPr marL="1018586" indent="0">
              <a:buNone/>
              <a:defRPr sz="2000" b="1"/>
            </a:lvl3pPr>
            <a:lvl4pPr marL="1527879" indent="0">
              <a:buNone/>
              <a:defRPr sz="1800" b="1"/>
            </a:lvl4pPr>
            <a:lvl5pPr marL="2037173" indent="0">
              <a:buNone/>
              <a:defRPr sz="1800" b="1"/>
            </a:lvl5pPr>
            <a:lvl6pPr marL="2546466" indent="0">
              <a:buNone/>
              <a:defRPr sz="1800" b="1"/>
            </a:lvl6pPr>
            <a:lvl7pPr marL="3055758" indent="0">
              <a:buNone/>
              <a:defRPr sz="1800" b="1"/>
            </a:lvl7pPr>
            <a:lvl8pPr marL="3565052" indent="0">
              <a:buNone/>
              <a:defRPr sz="1800" b="1"/>
            </a:lvl8pPr>
            <a:lvl9pPr marL="407434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0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292" indent="0">
              <a:buNone/>
              <a:defRPr sz="2200" b="1"/>
            </a:lvl2pPr>
            <a:lvl3pPr marL="1018586" indent="0">
              <a:buNone/>
              <a:defRPr sz="2000" b="1"/>
            </a:lvl3pPr>
            <a:lvl4pPr marL="1527879" indent="0">
              <a:buNone/>
              <a:defRPr sz="1800" b="1"/>
            </a:lvl4pPr>
            <a:lvl5pPr marL="2037173" indent="0">
              <a:buNone/>
              <a:defRPr sz="1800" b="1"/>
            </a:lvl5pPr>
            <a:lvl6pPr marL="2546466" indent="0">
              <a:buNone/>
              <a:defRPr sz="1800" b="1"/>
            </a:lvl6pPr>
            <a:lvl7pPr marL="3055758" indent="0">
              <a:buNone/>
              <a:defRPr sz="1800" b="1"/>
            </a:lvl7pPr>
            <a:lvl8pPr marL="3565052" indent="0">
              <a:buNone/>
              <a:defRPr sz="1800" b="1"/>
            </a:lvl8pPr>
            <a:lvl9pPr marL="407434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0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3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3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292" indent="0">
              <a:buNone/>
              <a:defRPr sz="1300"/>
            </a:lvl2pPr>
            <a:lvl3pPr marL="1018586" indent="0">
              <a:buNone/>
              <a:defRPr sz="1100"/>
            </a:lvl3pPr>
            <a:lvl4pPr marL="1527879" indent="0">
              <a:buNone/>
              <a:defRPr sz="1000"/>
            </a:lvl4pPr>
            <a:lvl5pPr marL="2037173" indent="0">
              <a:buNone/>
              <a:defRPr sz="1000"/>
            </a:lvl5pPr>
            <a:lvl6pPr marL="2546466" indent="0">
              <a:buNone/>
              <a:defRPr sz="1000"/>
            </a:lvl6pPr>
            <a:lvl7pPr marL="3055758" indent="0">
              <a:buNone/>
              <a:defRPr sz="1000"/>
            </a:lvl7pPr>
            <a:lvl8pPr marL="3565052" indent="0">
              <a:buNone/>
              <a:defRPr sz="1000"/>
            </a:lvl8pPr>
            <a:lvl9pPr marL="40743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Ins="17993" bIns="10797"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80" indent="0">
              <a:buNone/>
              <a:defRPr sz="2500"/>
            </a:lvl3pPr>
            <a:lvl4pPr marL="1371119" indent="0">
              <a:buNone/>
              <a:defRPr sz="2000"/>
            </a:lvl4pPr>
            <a:lvl5pPr marL="1828158" indent="0">
              <a:buNone/>
              <a:defRPr sz="2000"/>
            </a:lvl5pPr>
            <a:lvl6pPr marL="2285197" indent="0">
              <a:buNone/>
              <a:defRPr sz="2000"/>
            </a:lvl6pPr>
            <a:lvl7pPr marL="2742239" indent="0">
              <a:buNone/>
              <a:defRPr sz="2000"/>
            </a:lvl7pPr>
            <a:lvl8pPr marL="3199277" indent="0">
              <a:buNone/>
              <a:defRPr sz="2000"/>
            </a:lvl8pPr>
            <a:lvl9pPr marL="365631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80" indent="0">
              <a:buNone/>
              <a:defRPr sz="1000"/>
            </a:lvl3pPr>
            <a:lvl4pPr marL="1371119" indent="0">
              <a:buNone/>
              <a:defRPr sz="900"/>
            </a:lvl4pPr>
            <a:lvl5pPr marL="1828158" indent="0">
              <a:buNone/>
              <a:defRPr sz="900"/>
            </a:lvl5pPr>
            <a:lvl6pPr marL="2285197" indent="0">
              <a:buNone/>
              <a:defRPr sz="900"/>
            </a:lvl6pPr>
            <a:lvl7pPr marL="2742239" indent="0">
              <a:buNone/>
              <a:defRPr sz="900"/>
            </a:lvl7pPr>
            <a:lvl8pPr marL="3199277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292" indent="0">
              <a:buNone/>
              <a:defRPr sz="3100"/>
            </a:lvl2pPr>
            <a:lvl3pPr marL="1018586" indent="0">
              <a:buNone/>
              <a:defRPr sz="2700"/>
            </a:lvl3pPr>
            <a:lvl4pPr marL="1527879" indent="0">
              <a:buNone/>
              <a:defRPr sz="2200"/>
            </a:lvl4pPr>
            <a:lvl5pPr marL="2037173" indent="0">
              <a:buNone/>
              <a:defRPr sz="2200"/>
            </a:lvl5pPr>
            <a:lvl6pPr marL="2546466" indent="0">
              <a:buNone/>
              <a:defRPr sz="2200"/>
            </a:lvl6pPr>
            <a:lvl7pPr marL="3055758" indent="0">
              <a:buNone/>
              <a:defRPr sz="2200"/>
            </a:lvl7pPr>
            <a:lvl8pPr marL="3565052" indent="0">
              <a:buNone/>
              <a:defRPr sz="2200"/>
            </a:lvl8pPr>
            <a:lvl9pPr marL="4074344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292" indent="0">
              <a:buNone/>
              <a:defRPr sz="1300"/>
            </a:lvl2pPr>
            <a:lvl3pPr marL="1018586" indent="0">
              <a:buNone/>
              <a:defRPr sz="1100"/>
            </a:lvl3pPr>
            <a:lvl4pPr marL="1527879" indent="0">
              <a:buNone/>
              <a:defRPr sz="1000"/>
            </a:lvl4pPr>
            <a:lvl5pPr marL="2037173" indent="0">
              <a:buNone/>
              <a:defRPr sz="1000"/>
            </a:lvl5pPr>
            <a:lvl6pPr marL="2546466" indent="0">
              <a:buNone/>
              <a:defRPr sz="1000"/>
            </a:lvl6pPr>
            <a:lvl7pPr marL="3055758" indent="0">
              <a:buNone/>
              <a:defRPr sz="1000"/>
            </a:lvl7pPr>
            <a:lvl8pPr marL="3565052" indent="0">
              <a:buNone/>
              <a:defRPr sz="1000"/>
            </a:lvl8pPr>
            <a:lvl9pPr marL="40743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6310" y="88160"/>
            <a:ext cx="2277110" cy="7050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4980" y="88160"/>
            <a:ext cx="6663690" cy="70509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0063" y="6499225"/>
            <a:ext cx="2835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3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4980" y="88160"/>
            <a:ext cx="9108440" cy="1757785"/>
          </a:xfrm>
        </p:spPr>
        <p:txBody>
          <a:bodyPr/>
          <a:lstStyle>
            <a:lvl1pPr>
              <a:defRPr sz="53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4980" y="2009670"/>
            <a:ext cx="5465763" cy="1876530"/>
          </a:xfrm>
        </p:spPr>
        <p:txBody>
          <a:bodyPr tIns="50941" rIns="60167" bIns="50941"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sub-title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7008813" y="5926138"/>
            <a:ext cx="2497137" cy="15509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07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980" y="2009670"/>
            <a:ext cx="4470400" cy="512942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009670"/>
            <a:ext cx="4470400" cy="512942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464675" y="7478713"/>
            <a:ext cx="319088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737930" eaLnBrk="0" hangingPunct="0">
              <a:defRPr/>
            </a:pPr>
            <a:fld id="{6814D3B9-B5EE-4AD4-93FF-B71FCCC01AD4}" type="slidenum">
              <a:rPr lang="fr-FR" sz="900"/>
              <a:pPr defTabSz="737930" eaLnBrk="0" hangingPunct="0">
                <a:defRPr/>
              </a:pPr>
              <a:t>‹#›</a:t>
            </a:fld>
            <a:endParaRPr lang="fr-FR" sz="900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2009775"/>
            <a:ext cx="9109075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20049" bIns="12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88900"/>
            <a:ext cx="9109075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029" rIns="0" bIns="12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15938" y="7453313"/>
            <a:ext cx="1930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737930" eaLnBrk="0" hangingPunct="0">
              <a:defRPr/>
            </a:pPr>
            <a:r>
              <a:rPr lang="en-GB" sz="900" dirty="0"/>
              <a:t>Schneider Electric – Energy Solutions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  <p:sldLayoutId id="2147484470" r:id="rId12"/>
    <p:sldLayoutId id="2147484471" r:id="rId13"/>
    <p:sldLayoutId id="2147484472" r:id="rId14"/>
    <p:sldLayoutId id="2147484473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marL="457039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08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119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158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200025" indent="-200025" algn="l" defTabSz="10175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200">
          <a:solidFill>
            <a:schemeClr val="accent1"/>
          </a:solidFill>
          <a:latin typeface="+mn-lt"/>
          <a:ea typeface="+mn-ea"/>
          <a:cs typeface="+mn-cs"/>
        </a:defRPr>
      </a:lvl1pPr>
      <a:lvl2pPr marL="601663" indent="-200025" algn="l" defTabSz="1017588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 sz="2000">
          <a:solidFill>
            <a:schemeClr val="bg2"/>
          </a:solidFill>
          <a:latin typeface="+mn-lt"/>
        </a:defRPr>
      </a:lvl2pPr>
      <a:lvl3pPr marL="1003300" indent="-92075" algn="l" defTabSz="1017588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 sz="2000">
          <a:solidFill>
            <a:schemeClr val="bg2"/>
          </a:solidFill>
          <a:latin typeface="+mn-lt"/>
        </a:defRPr>
      </a:lvl3pPr>
      <a:lvl4pPr marL="1949450" indent="-252413" algn="l" defTabSz="1017588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403475" indent="-252413" algn="l" defTabSz="1017588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15283" indent="-22852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2322" indent="-22852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29361" indent="-22852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6401" indent="-22852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8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7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9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7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6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464675" y="7478714"/>
            <a:ext cx="3175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738102" rtl="0" eaLnBrk="0" fontAlgn="base" hangingPunct="0">
              <a:spcBef>
                <a:spcPct val="0"/>
              </a:spcBef>
              <a:spcAft>
                <a:spcPct val="0"/>
              </a:spcAft>
            </a:pPr>
            <a:fld id="{7ACC5DE9-D09F-4457-8B45-B911701A3278}" type="slidenum">
              <a:rPr lang="fr-FR" sz="900" kern="1200">
                <a:solidFill>
                  <a:srgbClr val="626469"/>
                </a:solidFill>
                <a:latin typeface="Arial" charset="0"/>
                <a:ea typeface="+mn-ea"/>
                <a:cs typeface="+mn-cs"/>
              </a:rPr>
              <a:pPr algn="l" defTabSz="73810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sz="900" kern="1200" dirty="0">
              <a:solidFill>
                <a:srgbClr val="62646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4" y="2009775"/>
            <a:ext cx="9109075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20053" bIns="120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74664" y="88900"/>
            <a:ext cx="9109075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031" rIns="0" bIns="120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</p:sldLayoutIdLst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019056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019056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l" defTabSz="1019056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l" defTabSz="1019056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l" defTabSz="1019056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marL="457146" algn="l" defTabSz="1019056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6pPr>
      <a:lvl7pPr marL="914294" algn="l" defTabSz="1019056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7pPr>
      <a:lvl8pPr marL="1371440" algn="l" defTabSz="1019056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8pPr>
      <a:lvl9pPr marL="1828586" algn="l" defTabSz="1019056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9pPr>
    </p:titleStyle>
    <p:bodyStyle>
      <a:lvl1pPr marL="201590" indent="-201590" algn="l" defTabSz="1019056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200">
          <a:solidFill>
            <a:schemeClr val="accent1"/>
          </a:solidFill>
          <a:latin typeface="+mn-lt"/>
          <a:ea typeface="+mn-ea"/>
          <a:cs typeface="+mn-cs"/>
        </a:defRPr>
      </a:lvl1pPr>
      <a:lvl2pPr marL="603180" indent="-201590" algn="l" defTabSz="1019056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 sz="2000">
          <a:solidFill>
            <a:schemeClr val="bg2"/>
          </a:solidFill>
          <a:latin typeface="+mn-lt"/>
        </a:defRPr>
      </a:lvl2pPr>
      <a:lvl3pPr marL="1004770" indent="-93652" algn="l" defTabSz="1019056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 sz="2000">
          <a:solidFill>
            <a:schemeClr val="bg2"/>
          </a:solidFill>
          <a:latin typeface="+mn-lt"/>
        </a:defRPr>
      </a:lvl3pPr>
      <a:lvl4pPr marL="1950810" indent="-253971" algn="l" defTabSz="1019056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404782" indent="-253971" algn="l" defTabSz="1019056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861929" indent="-253971" algn="l" defTabSz="1019056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19075" indent="-253971" algn="l" defTabSz="1019056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6221" indent="-253971" algn="l" defTabSz="1019056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33368" indent="-253971" algn="l" defTabSz="1019056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4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2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0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464675" y="7478716"/>
            <a:ext cx="3175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738016" rtl="0" eaLnBrk="0" fontAlgn="base" hangingPunct="0">
              <a:spcBef>
                <a:spcPct val="0"/>
              </a:spcBef>
              <a:spcAft>
                <a:spcPct val="0"/>
              </a:spcAft>
            </a:pPr>
            <a:fld id="{7ACC5DE9-D09F-4457-8B45-B911701A3278}" type="slidenum">
              <a:rPr lang="fr-FR" sz="900" kern="1200">
                <a:solidFill>
                  <a:srgbClr val="626469"/>
                </a:solidFill>
                <a:latin typeface="Arial" charset="0"/>
                <a:ea typeface="+mn-ea"/>
                <a:cs typeface="+mn-cs"/>
              </a:rPr>
              <a:pPr algn="l" defTabSz="73801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sz="900" kern="1200" dirty="0">
              <a:solidFill>
                <a:srgbClr val="62646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5" y="2009775"/>
            <a:ext cx="9109075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20051" bIns="12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74665" y="88900"/>
            <a:ext cx="9109075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030" rIns="0" bIns="12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</p:sldLayoutIdLst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018937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018937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l" defTabSz="1018937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l" defTabSz="1018937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l" defTabSz="1018937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marL="457093" algn="l" defTabSz="1018937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6pPr>
      <a:lvl7pPr marL="914187" algn="l" defTabSz="1018937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7pPr>
      <a:lvl8pPr marL="1371279" algn="l" defTabSz="1018937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8pPr>
      <a:lvl9pPr marL="1828372" algn="l" defTabSz="1018937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9pPr>
    </p:titleStyle>
    <p:bodyStyle>
      <a:lvl1pPr marL="201567" indent="-201567" algn="l" defTabSz="1018937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200">
          <a:solidFill>
            <a:schemeClr val="accent1"/>
          </a:solidFill>
          <a:latin typeface="+mn-lt"/>
          <a:ea typeface="+mn-ea"/>
          <a:cs typeface="+mn-cs"/>
        </a:defRPr>
      </a:lvl1pPr>
      <a:lvl2pPr marL="603110" indent="-201567" algn="l" defTabSz="1018937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 sz="2000">
          <a:solidFill>
            <a:schemeClr val="bg2"/>
          </a:solidFill>
          <a:latin typeface="+mn-lt"/>
        </a:defRPr>
      </a:lvl2pPr>
      <a:lvl3pPr marL="1004653" indent="-93641" algn="l" defTabSz="1018937" rtl="0" fontAlgn="base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 sz="2000">
          <a:solidFill>
            <a:schemeClr val="bg2"/>
          </a:solidFill>
          <a:latin typeface="+mn-lt"/>
        </a:defRPr>
      </a:lvl3pPr>
      <a:lvl4pPr marL="1950582" indent="-253942" algn="l" defTabSz="1018937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404500" indent="-253942" algn="l" defTabSz="1018937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861594" indent="-253942" algn="l" defTabSz="1018937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18687" indent="-253942" algn="l" defTabSz="1018937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5780" indent="-253942" algn="l" defTabSz="1018937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32873" indent="-253942" algn="l" defTabSz="1018937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3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7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2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5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0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1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464675" y="7479140"/>
            <a:ext cx="317818" cy="7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0" marR="0" lvl="0" indent="0" algn="l" defTabSz="72818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139F7-F226-4933-9784-D087060F8147}" type="slidenum">
              <a:rPr kumimoji="0" lang="fr-FR" sz="880" b="0" i="0" u="none" strike="noStrike" kern="1200" cap="none" spc="0" normalizeH="0" baseline="0" noProof="0">
                <a:ln>
                  <a:noFill/>
                </a:ln>
                <a:solidFill>
                  <a:srgbClr val="62646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72818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880" b="0" i="0" u="none" strike="noStrike" kern="1200" cap="none" spc="0" normalizeH="0" baseline="0" noProof="0" dirty="0">
              <a:ln>
                <a:noFill/>
              </a:ln>
              <a:solidFill>
                <a:srgbClr val="62646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980" y="2009670"/>
            <a:ext cx="9108440" cy="512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7985" bIns="10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74980" y="88165"/>
            <a:ext cx="9108440" cy="130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0792" rIns="0" bIns="107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3070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</p:sldLayoutIdLst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003625" rtl="0" eaLnBrk="0" fontAlgn="base" hangingPunct="0">
        <a:spcBef>
          <a:spcPct val="0"/>
        </a:spcBef>
        <a:spcAft>
          <a:spcPct val="0"/>
        </a:spcAft>
        <a:defRPr sz="396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003625" rtl="0" eaLnBrk="0" fontAlgn="base" hangingPunct="0">
        <a:spcBef>
          <a:spcPct val="0"/>
        </a:spcBef>
        <a:spcAft>
          <a:spcPct val="0"/>
        </a:spcAft>
        <a:defRPr sz="3960">
          <a:solidFill>
            <a:schemeClr val="accent1"/>
          </a:solidFill>
          <a:latin typeface="Arial" charset="0"/>
        </a:defRPr>
      </a:lvl2pPr>
      <a:lvl3pPr algn="l" defTabSz="1003625" rtl="0" eaLnBrk="0" fontAlgn="base" hangingPunct="0">
        <a:spcBef>
          <a:spcPct val="0"/>
        </a:spcBef>
        <a:spcAft>
          <a:spcPct val="0"/>
        </a:spcAft>
        <a:defRPr sz="3960">
          <a:solidFill>
            <a:schemeClr val="accent1"/>
          </a:solidFill>
          <a:latin typeface="Arial" charset="0"/>
        </a:defRPr>
      </a:lvl3pPr>
      <a:lvl4pPr algn="l" defTabSz="1003625" rtl="0" eaLnBrk="0" fontAlgn="base" hangingPunct="0">
        <a:spcBef>
          <a:spcPct val="0"/>
        </a:spcBef>
        <a:spcAft>
          <a:spcPct val="0"/>
        </a:spcAft>
        <a:defRPr sz="3960">
          <a:solidFill>
            <a:schemeClr val="accent1"/>
          </a:solidFill>
          <a:latin typeface="Arial" charset="0"/>
        </a:defRPr>
      </a:lvl4pPr>
      <a:lvl5pPr algn="l" defTabSz="1003625" rtl="0" eaLnBrk="0" fontAlgn="base" hangingPunct="0">
        <a:spcBef>
          <a:spcPct val="0"/>
        </a:spcBef>
        <a:spcAft>
          <a:spcPct val="0"/>
        </a:spcAft>
        <a:defRPr sz="3960">
          <a:solidFill>
            <a:schemeClr val="accent1"/>
          </a:solidFill>
          <a:latin typeface="Arial" charset="0"/>
        </a:defRPr>
      </a:lvl5pPr>
      <a:lvl6pPr marL="451003" algn="l" defTabSz="1005363" rtl="0" fontAlgn="base">
        <a:spcBef>
          <a:spcPct val="0"/>
        </a:spcBef>
        <a:spcAft>
          <a:spcPct val="0"/>
        </a:spcAft>
        <a:defRPr sz="3960">
          <a:solidFill>
            <a:schemeClr val="accent1"/>
          </a:solidFill>
          <a:latin typeface="Arial" charset="0"/>
        </a:defRPr>
      </a:lvl6pPr>
      <a:lvl7pPr marL="902008" algn="l" defTabSz="1005363" rtl="0" fontAlgn="base">
        <a:spcBef>
          <a:spcPct val="0"/>
        </a:spcBef>
        <a:spcAft>
          <a:spcPct val="0"/>
        </a:spcAft>
        <a:defRPr sz="3960">
          <a:solidFill>
            <a:schemeClr val="accent1"/>
          </a:solidFill>
          <a:latin typeface="Arial" charset="0"/>
        </a:defRPr>
      </a:lvl7pPr>
      <a:lvl8pPr marL="1353012" algn="l" defTabSz="1005363" rtl="0" fontAlgn="base">
        <a:spcBef>
          <a:spcPct val="0"/>
        </a:spcBef>
        <a:spcAft>
          <a:spcPct val="0"/>
        </a:spcAft>
        <a:defRPr sz="3960">
          <a:solidFill>
            <a:schemeClr val="accent1"/>
          </a:solidFill>
          <a:latin typeface="Arial" charset="0"/>
        </a:defRPr>
      </a:lvl8pPr>
      <a:lvl9pPr marL="1804014" algn="l" defTabSz="1005363" rtl="0" fontAlgn="base">
        <a:spcBef>
          <a:spcPct val="0"/>
        </a:spcBef>
        <a:spcAft>
          <a:spcPct val="0"/>
        </a:spcAft>
        <a:defRPr sz="3960">
          <a:solidFill>
            <a:schemeClr val="accent1"/>
          </a:solidFill>
          <a:latin typeface="Arial" charset="0"/>
        </a:defRPr>
      </a:lvl9pPr>
    </p:titleStyle>
    <p:bodyStyle>
      <a:lvl1pPr marL="197234" indent="-197234" algn="l" defTabSz="1003625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●"/>
        <a:defRPr sz="2200">
          <a:solidFill>
            <a:schemeClr val="accent1"/>
          </a:solidFill>
          <a:latin typeface="+mn-lt"/>
          <a:ea typeface="+mn-ea"/>
          <a:cs typeface="+mn-cs"/>
        </a:defRPr>
      </a:lvl1pPr>
      <a:lvl2pPr marL="593447" indent="-197234" algn="l" defTabSz="10036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●"/>
        <a:defRPr>
          <a:solidFill>
            <a:schemeClr val="bg2"/>
          </a:solidFill>
          <a:latin typeface="+mn-lt"/>
        </a:defRPr>
      </a:lvl2pPr>
      <a:lvl3pPr marL="989662" indent="-90762" algn="l" defTabSz="100362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●"/>
        <a:defRPr>
          <a:solidFill>
            <a:schemeClr val="bg2"/>
          </a:solidFill>
          <a:latin typeface="+mn-lt"/>
        </a:defRPr>
      </a:lvl3pPr>
      <a:lvl4pPr marL="1921724" indent="-247853" algn="l" defTabSz="1003625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370299" indent="-247853" algn="l" defTabSz="100362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823472" indent="-250561" algn="l" defTabSz="100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74478" indent="-250561" algn="l" defTabSz="100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25481" indent="-250561" algn="l" defTabSz="100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76484" indent="-250561" algn="l" defTabSz="100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2008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1pPr>
      <a:lvl2pPr marL="451003" algn="l" defTabSz="902008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902008" algn="l" defTabSz="902008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3pPr>
      <a:lvl4pPr marL="1353012" algn="l" defTabSz="902008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4pPr>
      <a:lvl5pPr marL="1804014" algn="l" defTabSz="902008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5pPr>
      <a:lvl6pPr marL="2255019" algn="l" defTabSz="902008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6pPr>
      <a:lvl7pPr marL="2706023" algn="l" defTabSz="902008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7pPr>
      <a:lvl8pPr marL="3157026" algn="l" defTabSz="902008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8pPr>
      <a:lvl9pPr marL="3608031" algn="l" defTabSz="902008" rtl="0" eaLnBrk="1" latinLnBrk="0" hangingPunct="1">
        <a:defRPr sz="1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15938" y="7453313"/>
            <a:ext cx="93027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737930" eaLnBrk="0" hangingPunct="0">
              <a:defRPr/>
            </a:pPr>
            <a:r>
              <a:rPr lang="en-US" sz="900" dirty="0"/>
              <a:t>Schneider Electric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9464675" y="7478713"/>
            <a:ext cx="319088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737930" eaLnBrk="0" hangingPunct="0">
              <a:defRPr/>
            </a:pPr>
            <a:fld id="{0D00B247-2F18-444D-8649-DC5E1C9E41A1}" type="slidenum">
              <a:rPr lang="fr-FR" sz="900"/>
              <a:pPr defTabSz="737930" eaLnBrk="0" hangingPunct="0">
                <a:defRPr/>
              </a:pPr>
              <a:t>‹#›</a:t>
            </a:fld>
            <a:endParaRPr lang="fr-FR" sz="900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2009775"/>
            <a:ext cx="9109075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20049" bIns="12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88900"/>
            <a:ext cx="9109075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029" rIns="0" bIns="12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1458913" y="7453313"/>
            <a:ext cx="94297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737930" eaLnBrk="0" hangingPunct="0">
              <a:defRPr/>
            </a:pPr>
            <a:r>
              <a:rPr lang="en-US" sz="900" dirty="0"/>
              <a:t>- Energy Solutions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  <p:sldLayoutId id="2147484480" r:id="rId8"/>
    <p:sldLayoutId id="2147484481" r:id="rId9"/>
    <p:sldLayoutId id="2147484482" r:id="rId10"/>
    <p:sldLayoutId id="214748448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marL="457039" algn="l" defTabSz="1018818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6pPr>
      <a:lvl7pPr marL="914080" algn="l" defTabSz="1018818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7pPr>
      <a:lvl8pPr marL="1371119" algn="l" defTabSz="1018818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8pPr>
      <a:lvl9pPr marL="1828158" algn="l" defTabSz="1018818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9pPr>
    </p:titleStyle>
    <p:bodyStyle>
      <a:lvl1pPr marL="200025" indent="-200025" algn="l" defTabSz="10175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200">
          <a:solidFill>
            <a:schemeClr val="accent1"/>
          </a:solidFill>
          <a:latin typeface="+mn-lt"/>
          <a:ea typeface="+mn-ea"/>
          <a:cs typeface="+mn-cs"/>
        </a:defRPr>
      </a:lvl1pPr>
      <a:lvl2pPr marL="601663" indent="-200025" algn="l" defTabSz="1017588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 sz="2000">
          <a:solidFill>
            <a:schemeClr val="bg2"/>
          </a:solidFill>
          <a:latin typeface="+mn-lt"/>
        </a:defRPr>
      </a:lvl2pPr>
      <a:lvl3pPr marL="1003300" indent="-92075" algn="l" defTabSz="1017588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 sz="2000">
          <a:solidFill>
            <a:schemeClr val="bg2"/>
          </a:solidFill>
          <a:latin typeface="+mn-lt"/>
        </a:defRPr>
      </a:lvl3pPr>
      <a:lvl4pPr marL="1949450" indent="-252413" algn="l" defTabSz="1017588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403475" indent="-252413" algn="l" defTabSz="1017588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861259" indent="-253913" algn="l" defTabSz="101881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18299" indent="-253913" algn="l" defTabSz="101881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5339" indent="-253913" algn="l" defTabSz="101881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32378" indent="-253913" algn="l" defTabSz="101881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8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7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9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7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6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Logo SE A4 Blan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18350" y="6599238"/>
            <a:ext cx="2568575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2009775"/>
            <a:ext cx="9109075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20049" bIns="12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88900"/>
            <a:ext cx="9109075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029" rIns="0" bIns="12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88150" y="3608388"/>
            <a:ext cx="2495550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46" tIns="50923" rIns="101846" bIns="50923" numCol="1" anchor="t" anchorCtr="0" compatLnSpc="1">
            <a:prstTxWarp prst="textNoShape">
              <a:avLst/>
            </a:prstTxWarp>
          </a:bodyPr>
          <a:lstStyle>
            <a:lvl1pPr>
              <a:defRPr sz="107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marL="457039" algn="l" defTabSz="1018818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6pPr>
      <a:lvl7pPr marL="914080" algn="l" defTabSz="1018818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7pPr>
      <a:lvl8pPr marL="1371119" algn="l" defTabSz="1018818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8pPr>
      <a:lvl9pPr marL="1828158" algn="l" defTabSz="1018818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9pPr>
    </p:titleStyle>
    <p:bodyStyle>
      <a:lvl1pPr marL="200025" indent="-200025" algn="l" defTabSz="10175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200">
          <a:solidFill>
            <a:schemeClr val="accent1"/>
          </a:solidFill>
          <a:latin typeface="+mn-lt"/>
          <a:ea typeface="+mn-ea"/>
          <a:cs typeface="+mn-cs"/>
        </a:defRPr>
      </a:lvl1pPr>
      <a:lvl2pPr marL="601663" indent="-200025" algn="l" defTabSz="1017588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 sz="2000">
          <a:solidFill>
            <a:schemeClr val="bg2"/>
          </a:solidFill>
          <a:latin typeface="+mn-lt"/>
        </a:defRPr>
      </a:lvl2pPr>
      <a:lvl3pPr marL="1003300" indent="-92075" algn="l" defTabSz="1017588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 sz="2000">
          <a:solidFill>
            <a:schemeClr val="bg2"/>
          </a:solidFill>
          <a:latin typeface="+mn-lt"/>
        </a:defRPr>
      </a:lvl3pPr>
      <a:lvl4pPr marL="1949450" indent="-252413" algn="l" defTabSz="1017588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403475" indent="-252413" algn="l" defTabSz="1017588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861259" indent="-253913" algn="l" defTabSz="101881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18299" indent="-253913" algn="l" defTabSz="101881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5339" indent="-253913" algn="l" defTabSz="101881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32378" indent="-253913" algn="l" defTabSz="101881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8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7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9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7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6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464675" y="7478713"/>
            <a:ext cx="3175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737930" eaLnBrk="0" hangingPunct="0">
              <a:defRPr/>
            </a:pPr>
            <a:fld id="{AFE5C299-67B1-4628-8DA3-07F23256843F}" type="slidenum">
              <a:rPr lang="fr-FR" sz="900"/>
              <a:pPr defTabSz="737930" eaLnBrk="0" hangingPunct="0">
                <a:defRPr/>
              </a:pPr>
              <a:t>‹#›</a:t>
            </a:fld>
            <a:endParaRPr lang="fr-FR" sz="900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2009775"/>
            <a:ext cx="9109075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20049" bIns="12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88900"/>
            <a:ext cx="9109075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029" rIns="0" bIns="12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marL="457039" algn="l" defTabSz="1018818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6pPr>
      <a:lvl7pPr marL="914080" algn="l" defTabSz="1018818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7pPr>
      <a:lvl8pPr marL="1371119" algn="l" defTabSz="1018818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8pPr>
      <a:lvl9pPr marL="1828158" algn="l" defTabSz="1018818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9pPr>
    </p:titleStyle>
    <p:bodyStyle>
      <a:lvl1pPr marL="200025" indent="-200025" algn="l" defTabSz="10175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200">
          <a:solidFill>
            <a:schemeClr val="accent1"/>
          </a:solidFill>
          <a:latin typeface="+mn-lt"/>
          <a:ea typeface="+mn-ea"/>
          <a:cs typeface="+mn-cs"/>
        </a:defRPr>
      </a:lvl1pPr>
      <a:lvl2pPr marL="601663" indent="-200025" algn="l" defTabSz="1017588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 sz="2000">
          <a:solidFill>
            <a:schemeClr val="bg2"/>
          </a:solidFill>
          <a:latin typeface="+mn-lt"/>
        </a:defRPr>
      </a:lvl2pPr>
      <a:lvl3pPr marL="1003300" indent="-92075" algn="l" defTabSz="1017588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 sz="2000">
          <a:solidFill>
            <a:schemeClr val="bg2"/>
          </a:solidFill>
          <a:latin typeface="+mn-lt"/>
        </a:defRPr>
      </a:lvl3pPr>
      <a:lvl4pPr marL="1949450" indent="-252413" algn="l" defTabSz="1017588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403475" indent="-252413" algn="l" defTabSz="1017588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861259" indent="-253913" algn="l" defTabSz="101881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18299" indent="-253913" algn="l" defTabSz="101881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5339" indent="-253913" algn="l" defTabSz="101881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32378" indent="-253913" algn="l" defTabSz="101881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8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7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9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7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6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ChangeArrowheads="1"/>
          </p:cNvSpPr>
          <p:nvPr/>
        </p:nvSpPr>
        <p:spPr bwMode="auto">
          <a:xfrm>
            <a:off x="515938" y="7453313"/>
            <a:ext cx="930275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737930" eaLnBrk="0" hangingPunct="0">
              <a:defRPr/>
            </a:pPr>
            <a:r>
              <a:rPr lang="en-US" sz="900" dirty="0"/>
              <a:t>Schneider Electric</a:t>
            </a:r>
          </a:p>
        </p:txBody>
      </p:sp>
      <p:sp>
        <p:nvSpPr>
          <p:cNvPr id="510979" name="Rectangle 3"/>
          <p:cNvSpPr>
            <a:spLocks noChangeArrowheads="1"/>
          </p:cNvSpPr>
          <p:nvPr/>
        </p:nvSpPr>
        <p:spPr bwMode="auto">
          <a:xfrm>
            <a:off x="9464675" y="7478713"/>
            <a:ext cx="317500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737930" eaLnBrk="0" hangingPunct="0">
              <a:defRPr/>
            </a:pPr>
            <a:fld id="{76E70AB7-A22B-4AC5-AE20-F2D6247CCAC4}" type="slidenum">
              <a:rPr lang="fr-FR" sz="900"/>
              <a:pPr defTabSz="737930" eaLnBrk="0" hangingPunct="0">
                <a:defRPr/>
              </a:pPr>
              <a:t>‹#›</a:t>
            </a:fld>
            <a:endParaRPr lang="fr-FR" sz="90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2009775"/>
            <a:ext cx="9109075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20049" bIns="12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88900"/>
            <a:ext cx="9109075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029" rIns="0" bIns="12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510982" name="Rectangle 6"/>
          <p:cNvSpPr>
            <a:spLocks noChangeArrowheads="1"/>
          </p:cNvSpPr>
          <p:nvPr/>
        </p:nvSpPr>
        <p:spPr bwMode="auto">
          <a:xfrm>
            <a:off x="1458913" y="7453313"/>
            <a:ext cx="264795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737930" eaLnBrk="0" hangingPunct="0">
              <a:defRPr/>
            </a:pPr>
            <a:r>
              <a:rPr lang="en-US" sz="900" dirty="0"/>
              <a:t>- Buildings Business / Energy Solutions – </a:t>
            </a:r>
            <a:fld id="{64F3B34F-2661-4A2B-B2E2-B7F342BA0E42}" type="datetime1">
              <a:rPr lang="en-US" sz="900"/>
              <a:pPr defTabSz="737930" eaLnBrk="0" hangingPunct="0">
                <a:defRPr/>
              </a:pPr>
              <a:t>2/14/17</a:t>
            </a:fld>
            <a:endParaRPr lang="en-US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marL="457039" algn="l" defTabSz="1018818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6pPr>
      <a:lvl7pPr marL="914080" algn="l" defTabSz="1018818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7pPr>
      <a:lvl8pPr marL="1371119" algn="l" defTabSz="1018818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8pPr>
      <a:lvl9pPr marL="1828158" algn="l" defTabSz="1018818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9pPr>
    </p:titleStyle>
    <p:bodyStyle>
      <a:lvl1pPr marL="200025" indent="-200025" algn="l" defTabSz="10175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200">
          <a:solidFill>
            <a:schemeClr val="accent1"/>
          </a:solidFill>
          <a:latin typeface="+mn-lt"/>
          <a:ea typeface="+mn-ea"/>
          <a:cs typeface="+mn-cs"/>
        </a:defRPr>
      </a:lvl1pPr>
      <a:lvl2pPr marL="601663" indent="-200025" algn="l" defTabSz="1017588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 sz="2000">
          <a:solidFill>
            <a:schemeClr val="bg2"/>
          </a:solidFill>
          <a:latin typeface="+mn-lt"/>
        </a:defRPr>
      </a:lvl2pPr>
      <a:lvl3pPr marL="1003300" indent="-92075" algn="l" defTabSz="1017588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 sz="2000">
          <a:solidFill>
            <a:schemeClr val="bg2"/>
          </a:solidFill>
          <a:latin typeface="+mn-lt"/>
        </a:defRPr>
      </a:lvl3pPr>
      <a:lvl4pPr marL="1949450" indent="-252413" algn="l" defTabSz="1017588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403475" indent="-252413" algn="l" defTabSz="1017588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861259" indent="-253913" algn="l" defTabSz="101881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18299" indent="-253913" algn="l" defTabSz="101881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5339" indent="-253913" algn="l" defTabSz="101881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32378" indent="-253913" algn="l" defTabSz="101881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8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7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9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7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6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464675" y="7478713"/>
            <a:ext cx="319088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737930" eaLnBrk="0" hangingPunct="0">
              <a:defRPr/>
            </a:pPr>
            <a:fld id="{510B7F45-3B09-44B6-8E6F-944303A25D2E}" type="slidenum">
              <a:rPr lang="fr-FR" sz="900"/>
              <a:pPr defTabSz="737930" eaLnBrk="0" hangingPunct="0">
                <a:defRPr/>
              </a:pPr>
              <a:t>‹#›</a:t>
            </a:fld>
            <a:endParaRPr lang="fr-FR" sz="900" dirty="0"/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2009775"/>
            <a:ext cx="9109075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20049" bIns="12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88900"/>
            <a:ext cx="9109075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029" rIns="0" bIns="12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15938" y="7453313"/>
            <a:ext cx="19304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737930" eaLnBrk="0" hangingPunct="0">
              <a:defRPr/>
            </a:pPr>
            <a:r>
              <a:rPr lang="en-GB" sz="900" dirty="0"/>
              <a:t>Schneider Electric – Energy Solutions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marL="457039" algn="l" defTabSz="1018818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6pPr>
      <a:lvl7pPr marL="914080" algn="l" defTabSz="1018818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7pPr>
      <a:lvl8pPr marL="1371119" algn="l" defTabSz="1018818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8pPr>
      <a:lvl9pPr marL="1828158" algn="l" defTabSz="1018818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9pPr>
    </p:titleStyle>
    <p:bodyStyle>
      <a:lvl1pPr marL="200025" indent="-200025" algn="l" defTabSz="10175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200">
          <a:solidFill>
            <a:schemeClr val="accent1"/>
          </a:solidFill>
          <a:latin typeface="+mn-lt"/>
          <a:ea typeface="+mn-ea"/>
          <a:cs typeface="+mn-cs"/>
        </a:defRPr>
      </a:lvl1pPr>
      <a:lvl2pPr marL="601663" indent="-200025" algn="l" defTabSz="1017588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 sz="2000">
          <a:solidFill>
            <a:schemeClr val="bg2"/>
          </a:solidFill>
          <a:latin typeface="+mn-lt"/>
        </a:defRPr>
      </a:lvl2pPr>
      <a:lvl3pPr marL="1003300" indent="-92075" algn="l" defTabSz="1017588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 sz="2000">
          <a:solidFill>
            <a:schemeClr val="bg2"/>
          </a:solidFill>
          <a:latin typeface="+mn-lt"/>
        </a:defRPr>
      </a:lvl3pPr>
      <a:lvl4pPr marL="1949450" indent="-252413" algn="l" defTabSz="1017588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403475" indent="-252413" algn="l" defTabSz="1017588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861259" indent="-253913" algn="l" defTabSz="101881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18299" indent="-253913" algn="l" defTabSz="101881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5339" indent="-253913" algn="l" defTabSz="101881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32378" indent="-253913" algn="l" defTabSz="101881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8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7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9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7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6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2009775"/>
            <a:ext cx="9109075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20049" bIns="12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88900"/>
            <a:ext cx="9109075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029" rIns="0" bIns="12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l" defTabSz="1017588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marL="457039" algn="l" defTabSz="1018818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6pPr>
      <a:lvl7pPr marL="914080" algn="l" defTabSz="1018818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7pPr>
      <a:lvl8pPr marL="1371119" algn="l" defTabSz="1018818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8pPr>
      <a:lvl9pPr marL="1828158" algn="l" defTabSz="1018818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9pPr>
    </p:titleStyle>
    <p:bodyStyle>
      <a:lvl1pPr marL="200025" indent="-200025" algn="l" defTabSz="1017588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200">
          <a:solidFill>
            <a:schemeClr val="accent1"/>
          </a:solidFill>
          <a:latin typeface="+mn-lt"/>
          <a:ea typeface="+mn-ea"/>
          <a:cs typeface="+mn-cs"/>
        </a:defRPr>
      </a:lvl1pPr>
      <a:lvl2pPr marL="601663" indent="-200025" algn="l" defTabSz="1017588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 sz="2000">
          <a:solidFill>
            <a:schemeClr val="bg2"/>
          </a:solidFill>
          <a:latin typeface="+mn-lt"/>
        </a:defRPr>
      </a:lvl2pPr>
      <a:lvl3pPr marL="1003300" indent="-92075" algn="l" defTabSz="1017588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 sz="2000">
          <a:solidFill>
            <a:schemeClr val="bg2"/>
          </a:solidFill>
          <a:latin typeface="+mn-lt"/>
        </a:defRPr>
      </a:lvl3pPr>
      <a:lvl4pPr marL="1949450" indent="-252413" algn="l" defTabSz="1017588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403475" indent="-252413" algn="l" defTabSz="1017588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861259" indent="-253913" algn="l" defTabSz="101881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18299" indent="-253913" algn="l" defTabSz="101881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5339" indent="-253913" algn="l" defTabSz="101881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32378" indent="-253913" algn="l" defTabSz="1018818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0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8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7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9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7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6" algn="l" defTabSz="9140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2009775"/>
            <a:ext cx="9109075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20051" bIns="12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88900"/>
            <a:ext cx="9109075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030" rIns="0" bIns="12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marL="509292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6pPr>
      <a:lvl7pPr marL="1018586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7pPr>
      <a:lvl8pPr marL="1527879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8pPr>
      <a:lvl9pPr marL="2037173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9pPr>
    </p:titleStyle>
    <p:bodyStyle>
      <a:lvl1pPr marL="200025" indent="-2000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200">
          <a:solidFill>
            <a:schemeClr val="accent1"/>
          </a:solidFill>
          <a:latin typeface="+mn-lt"/>
          <a:ea typeface="+mn-ea"/>
          <a:cs typeface="+mn-cs"/>
        </a:defRPr>
      </a:lvl1pPr>
      <a:lvl2pPr marL="601663" indent="-2000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1003300" indent="-936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949450" indent="-2540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403475" indent="-2540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914288" indent="-25464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423581" indent="-25464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932875" indent="-25464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442168" indent="-25464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292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586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879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173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466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5758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052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4344" algn="l" defTabSz="101858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4663" y="2009775"/>
            <a:ext cx="9109075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20056" bIns="12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88900"/>
            <a:ext cx="9109075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2033" rIns="0" bIns="12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5pPr>
      <a:lvl6pPr marL="509412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6pPr>
      <a:lvl7pPr marL="1018824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7pPr>
      <a:lvl8pPr marL="1528237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8pPr>
      <a:lvl9pPr marL="2037649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</a:defRPr>
      </a:lvl9pPr>
    </p:titleStyle>
    <p:bodyStyle>
      <a:lvl1pPr marL="201613" indent="-2016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200">
          <a:solidFill>
            <a:schemeClr val="accent1"/>
          </a:solidFill>
          <a:latin typeface="+mn-lt"/>
          <a:ea typeface="+mn-ea"/>
          <a:cs typeface="+mn-cs"/>
        </a:defRPr>
      </a:lvl1pPr>
      <a:lvl2pPr marL="601663" indent="-2016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1003300" indent="-936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949450" indent="-2540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405063" indent="-2540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91497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42438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933795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44320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gi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chart" Target="../charts/chart1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82204" y="-604837"/>
            <a:ext cx="6295296" cy="6067775"/>
          </a:xfrm>
          <a:prstGeom prst="rect">
            <a:avLst/>
          </a:prstGeom>
          <a:effectLst>
            <a:glow rad="1016000">
              <a:schemeClr val="bg1">
                <a:lumMod val="85000"/>
                <a:alpha val="32000"/>
              </a:schemeClr>
            </a:glow>
            <a:softEdge rad="850900"/>
          </a:effectLst>
        </p:spPr>
      </p:pic>
      <p:sp>
        <p:nvSpPr>
          <p:cNvPr id="9" name="Rectangle 8"/>
          <p:cNvSpPr/>
          <p:nvPr/>
        </p:nvSpPr>
        <p:spPr>
          <a:xfrm flipV="1">
            <a:off x="0" y="5181551"/>
            <a:ext cx="10058400" cy="1125416"/>
          </a:xfrm>
          <a:prstGeom prst="rect">
            <a:avLst/>
          </a:prstGeom>
          <a:solidFill>
            <a:srgbClr val="3DCD58"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19100" y="5462938"/>
            <a:ext cx="96393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2031" rIns="0" bIns="12031" anchor="ctr"/>
          <a:lstStyle/>
          <a:p>
            <a:pPr defTabSz="1019056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MASBO Winer Conference – Jackson, MS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31431" y="961509"/>
            <a:ext cx="5010027" cy="398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870" tIns="50935" rIns="101870" bIns="50935">
            <a:spAutoFit/>
          </a:bodyPr>
          <a:lstStyle/>
          <a:p>
            <a:pPr defTabSz="1019056"/>
            <a:r>
              <a:rPr lang="en-US" sz="4200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Harness the Power of your Operating Budget to Enhance your Learning Environment</a:t>
            </a:r>
            <a:endParaRPr lang="en-US" sz="4200" dirty="0">
              <a:solidFill>
                <a:srgbClr val="00B050"/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 descr="SE 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076" y="6890222"/>
            <a:ext cx="1878623" cy="555593"/>
          </a:xfrm>
          <a:prstGeom prst="rect">
            <a:avLst/>
          </a:prstGeom>
        </p:spPr>
      </p:pic>
      <p:pic>
        <p:nvPicPr>
          <p:cNvPr id="10" name="Picture 9" descr="WhereYouLearn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0430" y="6641077"/>
            <a:ext cx="2456015" cy="96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370254"/>
            <a:ext cx="9109075" cy="130333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Leveraging Savings &amp; Energy Financing to do Major Renovations</a:t>
            </a:r>
            <a:b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</a:br>
            <a:r>
              <a:rPr lang="en-US" i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Yazoo County Schools, MS</a:t>
            </a:r>
            <a:endParaRPr lang="en-US" i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4959061" y="2299572"/>
            <a:ext cx="48387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17475" indent="-117475" algn="l" rtl="0" fontAlgn="base">
              <a:spcBef>
                <a:spcPts val="600"/>
              </a:spcBef>
              <a:spcAft>
                <a:spcPct val="0"/>
              </a:spcAft>
            </a:pPr>
            <a:r>
              <a:rPr lang="en-US" sz="2000" b="1" kern="1200" dirty="0" smtClean="0">
                <a:solidFill>
                  <a:srgbClr val="009530"/>
                </a:solidFill>
                <a:latin typeface="Arial" charset="0"/>
                <a:ea typeface="Times New Roman" pitchFamily="18" charset="0"/>
                <a:cs typeface="Arial" charset="0"/>
              </a:rPr>
              <a:t>Scope of Work</a:t>
            </a:r>
            <a:endParaRPr lang="en-US" sz="2000" b="1" kern="1200" dirty="0">
              <a:solidFill>
                <a:srgbClr val="00953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228600" indent="-228600" eaLnBrk="0" hangingPunct="0">
              <a:spcBef>
                <a:spcPts val="600"/>
              </a:spcBef>
              <a:buClr>
                <a:srgbClr val="009530"/>
              </a:buClr>
              <a:buFont typeface="Symbol" pitchFamily="18" charset="2"/>
              <a:buChar char="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Arial" charset="0"/>
              </a:rPr>
              <a:t>Replaced air-cooled chiller system at High School with VRF heating/cooling system</a:t>
            </a:r>
          </a:p>
          <a:p>
            <a:pPr marL="228600" indent="-228600" eaLnBrk="0" hangingPunct="0">
              <a:spcBef>
                <a:spcPts val="600"/>
              </a:spcBef>
              <a:buClr>
                <a:srgbClr val="009530"/>
              </a:buClr>
              <a:buFont typeface="Symbol" pitchFamily="18" charset="2"/>
              <a:buChar char="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Arial" charset="0"/>
              </a:rPr>
              <a:t>Installed drop ceilings to reduce conditioned space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 pitchFamily="18" charset="0"/>
              <a:cs typeface="Arial" charset="0"/>
            </a:endParaRPr>
          </a:p>
          <a:p>
            <a:pPr marL="228600" indent="-228600" eaLnBrk="0" hangingPunct="0">
              <a:spcBef>
                <a:spcPts val="600"/>
              </a:spcBef>
              <a:buClr>
                <a:srgbClr val="009530"/>
              </a:buClr>
              <a:buFont typeface="Symbol" pitchFamily="18" charset="2"/>
              <a:buChar char="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Arial" charset="0"/>
              </a:rPr>
              <a:t>Added exterior lighting for campus safety and security</a:t>
            </a:r>
          </a:p>
          <a:p>
            <a:pPr marL="228600" indent="-228600" eaLnBrk="0" hangingPunct="0">
              <a:spcBef>
                <a:spcPts val="600"/>
              </a:spcBef>
              <a:buClr>
                <a:srgbClr val="009530"/>
              </a:buClr>
              <a:buFont typeface="Symbol" pitchFamily="18" charset="2"/>
              <a:buChar char="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Arial" charset="0"/>
              </a:rPr>
              <a:t>District-wide plumbing upgrades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 pitchFamily="18" charset="0"/>
              <a:cs typeface="Arial" charset="0"/>
            </a:endParaRPr>
          </a:p>
          <a:p>
            <a:pPr marL="2286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9530"/>
              </a:buClr>
              <a:buFont typeface="Symbol" pitchFamily="18" charset="2"/>
              <a:buChar char=""/>
            </a:pPr>
            <a:r>
              <a: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Times New Roman" pitchFamily="18" charset="0"/>
                <a:cs typeface="Arial" charset="0"/>
              </a:rPr>
              <a:t>District-wide interior lighting renovation</a:t>
            </a:r>
          </a:p>
          <a:p>
            <a:pPr marL="2286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9530"/>
              </a:buClr>
              <a:buFont typeface="Symbol" pitchFamily="18" charset="2"/>
              <a:buChar char="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Arial" charset="0"/>
              </a:rPr>
              <a:t>District-wide building automation to control HVAC and energy usage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a typeface="Times New Roman" pitchFamily="18" charset="0"/>
              <a:cs typeface="Arial" charset="0"/>
            </a:endParaRPr>
          </a:p>
          <a:p>
            <a:pPr marL="2286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9530"/>
              </a:buClr>
              <a:buFont typeface="Symbol" pitchFamily="18" charset="2"/>
              <a:buChar char="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Arial" charset="0"/>
              </a:rPr>
              <a:t>IT enterprise management system to save energy across all network devices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46533" y="2414987"/>
            <a:ext cx="331979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 smtClean="0">
                <a:solidFill>
                  <a:srgbClr val="009530"/>
                </a:solidFill>
                <a:latin typeface="Arial Rounded MT Bold" pitchFamily="34" charset="0"/>
              </a:rPr>
              <a:t>$</a:t>
            </a:r>
            <a:r>
              <a:rPr lang="en-US" sz="2400" dirty="0" smtClean="0">
                <a:solidFill>
                  <a:srgbClr val="009530"/>
                </a:solidFill>
                <a:latin typeface="Arial Rounded MT Bold" pitchFamily="34" charset="0"/>
              </a:rPr>
              <a:t>92,7</a:t>
            </a:r>
            <a:r>
              <a:rPr lang="en-US" sz="2400" kern="1200" dirty="0" smtClean="0">
                <a:solidFill>
                  <a:srgbClr val="009530"/>
                </a:solidFill>
                <a:latin typeface="Arial Rounded MT Bold" pitchFamily="34" charset="0"/>
              </a:rPr>
              <a:t>77</a:t>
            </a:r>
            <a:endParaRPr lang="en-US" sz="2400" kern="1200" dirty="0">
              <a:solidFill>
                <a:srgbClr val="009530"/>
              </a:solidFill>
              <a:latin typeface="Arial Rounded MT Bold" pitchFamily="34" charset="0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800" kern="1200" dirty="0">
                <a:solidFill>
                  <a:srgbClr val="626469"/>
                </a:solidFill>
                <a:latin typeface="Arial" charset="0"/>
                <a:ea typeface="+mn-ea"/>
                <a:cs typeface="+mn-cs"/>
              </a:rPr>
              <a:t>Annual </a:t>
            </a:r>
            <a:r>
              <a:rPr lang="en-US" sz="1800" kern="1200" dirty="0" smtClean="0">
                <a:solidFill>
                  <a:srgbClr val="626469"/>
                </a:solidFill>
                <a:latin typeface="Arial" charset="0"/>
                <a:ea typeface="+mn-ea"/>
                <a:cs typeface="+mn-cs"/>
              </a:rPr>
              <a:t>Guaranteed Savings (24% reduction) 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800" kern="1200" dirty="0">
              <a:solidFill>
                <a:srgbClr val="626469"/>
              </a:solidFill>
              <a:latin typeface="Arial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 smtClean="0">
                <a:solidFill>
                  <a:srgbClr val="009530"/>
                </a:solidFill>
                <a:latin typeface="Arial Rounded MT Bold" pitchFamily="34" charset="0"/>
              </a:rPr>
              <a:t>$</a:t>
            </a:r>
            <a:r>
              <a:rPr lang="en-US" sz="2400" dirty="0" smtClean="0">
                <a:solidFill>
                  <a:srgbClr val="009530"/>
                </a:solidFill>
                <a:latin typeface="Arial Rounded MT Bold" pitchFamily="34" charset="0"/>
              </a:rPr>
              <a:t>2.5</a:t>
            </a:r>
            <a:r>
              <a:rPr lang="en-US" sz="2400" kern="1200" dirty="0" smtClean="0">
                <a:solidFill>
                  <a:srgbClr val="009530"/>
                </a:solidFill>
                <a:latin typeface="Arial Rounded MT Bold" pitchFamily="34" charset="0"/>
              </a:rPr>
              <a:t> Million</a:t>
            </a:r>
            <a:endParaRPr lang="en-US" sz="2400" b="1" kern="1200" dirty="0">
              <a:solidFill>
                <a:srgbClr val="009530"/>
              </a:solidFill>
              <a:latin typeface="Arial Rounded MT Bold" pitchFamily="34" charset="0"/>
            </a:endParaRPr>
          </a:p>
          <a:p>
            <a:r>
              <a:rPr lang="en-US" sz="1800" kern="1200" dirty="0" smtClean="0">
                <a:solidFill>
                  <a:srgbClr val="626469"/>
                </a:solidFill>
                <a:latin typeface="Arial" charset="0"/>
                <a:ea typeface="+mn-ea"/>
                <a:cs typeface="+mn-cs"/>
              </a:rPr>
              <a:t>Total Guaranteed Savings over 20 year partnership</a:t>
            </a:r>
          </a:p>
          <a:p>
            <a:endParaRPr lang="en-US" sz="2400" dirty="0" smtClean="0">
              <a:solidFill>
                <a:srgbClr val="00953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solidFill>
                  <a:srgbClr val="009530"/>
                </a:solidFill>
                <a:latin typeface="Arial Rounded MT Bold" pitchFamily="34" charset="0"/>
              </a:rPr>
              <a:t>$4.2 Million</a:t>
            </a:r>
            <a:endParaRPr lang="en-US" sz="2400" b="1" dirty="0" smtClean="0">
              <a:solidFill>
                <a:srgbClr val="009530"/>
              </a:solidFill>
              <a:latin typeface="Arial Rounded MT Bold" pitchFamily="34" charset="0"/>
            </a:endParaRPr>
          </a:p>
          <a:p>
            <a:r>
              <a:rPr lang="en-US" sz="1800" dirty="0" smtClean="0">
                <a:solidFill>
                  <a:srgbClr val="626469"/>
                </a:solidFill>
              </a:rPr>
              <a:t>Project Value</a:t>
            </a:r>
          </a:p>
          <a:p>
            <a:pPr>
              <a:spcBef>
                <a:spcPts val="0"/>
              </a:spcBef>
            </a:pPr>
            <a:endParaRPr lang="en-US" sz="1800" dirty="0" smtClean="0">
              <a:solidFill>
                <a:srgbClr val="000000"/>
              </a:solidFill>
            </a:endParaRPr>
          </a:p>
          <a:p>
            <a:pPr lvl="0"/>
            <a:r>
              <a:rPr lang="en-US" sz="2400" dirty="0" smtClean="0">
                <a:solidFill>
                  <a:srgbClr val="009530"/>
                </a:solidFill>
                <a:latin typeface="Arial Rounded MT Bold" panose="020F0704030504030204" pitchFamily="34" charset="0"/>
              </a:rPr>
              <a:t>Bottom-Line</a:t>
            </a:r>
          </a:p>
          <a:p>
            <a:pPr lvl="0"/>
            <a:r>
              <a:rPr lang="en-US" sz="1800" dirty="0" smtClean="0">
                <a:solidFill>
                  <a:srgbClr val="626469"/>
                </a:solidFill>
              </a:rPr>
              <a:t>The district received over $4M in upgrades for less than $</a:t>
            </a:r>
            <a:r>
              <a:rPr lang="en-US" sz="1800" dirty="0">
                <a:solidFill>
                  <a:srgbClr val="626469"/>
                </a:solidFill>
              </a:rPr>
              <a:t>2</a:t>
            </a:r>
            <a:r>
              <a:rPr lang="en-US" sz="1800" dirty="0" smtClean="0">
                <a:solidFill>
                  <a:srgbClr val="626469"/>
                </a:solidFill>
              </a:rPr>
              <a:t>M out-of-pocket</a:t>
            </a:r>
          </a:p>
        </p:txBody>
      </p:sp>
      <p:pic>
        <p:nvPicPr>
          <p:cNvPr id="7" name="Picture 28" descr="brace_lef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6332" y="1921235"/>
            <a:ext cx="1292729" cy="5696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504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5" y="184150"/>
            <a:ext cx="9109075" cy="1303338"/>
          </a:xfrm>
        </p:spPr>
        <p:txBody>
          <a:bodyPr/>
          <a:lstStyle/>
          <a:p>
            <a:r>
              <a:rPr lang="en-US" b="0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The Bottom-Line</a:t>
            </a:r>
            <a:endParaRPr lang="en-US" b="0" dirty="0">
              <a:solidFill>
                <a:srgbClr val="00B050"/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783" y="1701864"/>
            <a:ext cx="8829360" cy="4598923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you… have a burden of deferred maintenance and critical facility needs and a </a:t>
            </a:r>
            <a:r>
              <a:rPr lang="en-US" sz="2400" b="1" dirty="0" smtClean="0">
                <a:solidFill>
                  <a:srgbClr val="00B050"/>
                </a:solidFill>
              </a:rPr>
              <a:t>lack of sufficient funding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you… need to resolve a </a:t>
            </a:r>
            <a:r>
              <a:rPr lang="en-US" sz="2400" b="1" dirty="0" smtClean="0">
                <a:solidFill>
                  <a:srgbClr val="00B050"/>
                </a:solidFill>
              </a:rPr>
              <a:t>complex issue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 to complete a </a:t>
            </a:r>
            <a:r>
              <a:rPr lang="en-US" sz="2400" b="1" dirty="0" smtClean="0">
                <a:solidFill>
                  <a:srgbClr val="00B050"/>
                </a:solidFill>
              </a:rPr>
              <a:t>comprehensive renovation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you… want to generate </a:t>
            </a:r>
            <a:r>
              <a:rPr lang="en-US" sz="2400" b="1" dirty="0" smtClean="0">
                <a:solidFill>
                  <a:srgbClr val="00B050"/>
                </a:solidFill>
              </a:rPr>
              <a:t>deep savings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 your energy budget without depleting your capital improvement budget or bond capacity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 you… need a </a:t>
            </a:r>
            <a:r>
              <a:rPr lang="en-US" sz="2400" b="1" dirty="0" smtClean="0">
                <a:solidFill>
                  <a:srgbClr val="00B050"/>
                </a:solidFill>
              </a:rPr>
              <a:t>savings guarantee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 substantiate investments in facilities and energy efficiency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reeform 17"/>
          <p:cNvSpPr>
            <a:spLocks noChangeAspect="1" noEditPoints="1"/>
          </p:cNvSpPr>
          <p:nvPr/>
        </p:nvSpPr>
        <p:spPr bwMode="auto">
          <a:xfrm>
            <a:off x="1371407" y="6098716"/>
            <a:ext cx="1047750" cy="552450"/>
          </a:xfrm>
          <a:custGeom>
            <a:avLst/>
            <a:gdLst/>
            <a:ahLst/>
            <a:cxnLst>
              <a:cxn ang="0">
                <a:pos x="149" y="6"/>
              </a:cxn>
              <a:cxn ang="0">
                <a:pos x="149" y="6"/>
              </a:cxn>
              <a:cxn ang="0">
                <a:pos x="149" y="6"/>
              </a:cxn>
              <a:cxn ang="0">
                <a:pos x="152" y="60"/>
              </a:cxn>
              <a:cxn ang="0">
                <a:pos x="153" y="53"/>
              </a:cxn>
              <a:cxn ang="0">
                <a:pos x="153" y="23"/>
              </a:cxn>
              <a:cxn ang="0">
                <a:pos x="153" y="14"/>
              </a:cxn>
              <a:cxn ang="0">
                <a:pos x="149" y="6"/>
              </a:cxn>
              <a:cxn ang="0">
                <a:pos x="140" y="2"/>
              </a:cxn>
              <a:cxn ang="0">
                <a:pos x="132" y="2"/>
              </a:cxn>
              <a:cxn ang="0">
                <a:pos x="103" y="3"/>
              </a:cxn>
              <a:cxn ang="0">
                <a:pos x="96" y="4"/>
              </a:cxn>
              <a:cxn ang="0">
                <a:pos x="88" y="16"/>
              </a:cxn>
              <a:cxn ang="0">
                <a:pos x="102" y="25"/>
              </a:cxn>
              <a:cxn ang="0">
                <a:pos x="114" y="24"/>
              </a:cxn>
              <a:cxn ang="0">
                <a:pos x="98" y="39"/>
              </a:cxn>
              <a:cxn ang="0">
                <a:pos x="77" y="48"/>
              </a:cxn>
              <a:cxn ang="0">
                <a:pos x="28" y="12"/>
              </a:cxn>
              <a:cxn ang="0">
                <a:pos x="12" y="1"/>
              </a:cxn>
              <a:cxn ang="0">
                <a:pos x="1" y="17"/>
              </a:cxn>
              <a:cxn ang="0">
                <a:pos x="82" y="75"/>
              </a:cxn>
              <a:cxn ang="0">
                <a:pos x="112" y="62"/>
              </a:cxn>
              <a:cxn ang="0">
                <a:pos x="132" y="43"/>
              </a:cxn>
              <a:cxn ang="0">
                <a:pos x="131" y="54"/>
              </a:cxn>
              <a:cxn ang="0">
                <a:pos x="140" y="68"/>
              </a:cxn>
              <a:cxn ang="0">
                <a:pos x="152" y="60"/>
              </a:cxn>
            </a:cxnLst>
            <a:rect l="0" t="0" r="r" b="b"/>
            <a:pathLst>
              <a:path w="154" h="81">
                <a:moveTo>
                  <a:pt x="149" y="6"/>
                </a:moveTo>
                <a:cubicBezTo>
                  <a:pt x="149" y="6"/>
                  <a:pt x="149" y="6"/>
                  <a:pt x="149" y="6"/>
                </a:cubicBezTo>
                <a:cubicBezTo>
                  <a:pt x="149" y="6"/>
                  <a:pt x="149" y="6"/>
                  <a:pt x="149" y="6"/>
                </a:cubicBezTo>
                <a:close/>
                <a:moveTo>
                  <a:pt x="152" y="60"/>
                </a:moveTo>
                <a:cubicBezTo>
                  <a:pt x="153" y="53"/>
                  <a:pt x="153" y="53"/>
                  <a:pt x="153" y="53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4" y="19"/>
                  <a:pt x="154" y="17"/>
                  <a:pt x="153" y="14"/>
                </a:cubicBezTo>
                <a:cubicBezTo>
                  <a:pt x="153" y="12"/>
                  <a:pt x="151" y="9"/>
                  <a:pt x="149" y="6"/>
                </a:cubicBezTo>
                <a:cubicBezTo>
                  <a:pt x="146" y="3"/>
                  <a:pt x="143" y="2"/>
                  <a:pt x="140" y="2"/>
                </a:cubicBezTo>
                <a:cubicBezTo>
                  <a:pt x="138" y="1"/>
                  <a:pt x="135" y="1"/>
                  <a:pt x="132" y="2"/>
                </a:cubicBezTo>
                <a:cubicBezTo>
                  <a:pt x="103" y="3"/>
                  <a:pt x="103" y="3"/>
                  <a:pt x="103" y="3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4"/>
                  <a:pt x="86" y="4"/>
                  <a:pt x="88" y="16"/>
                </a:cubicBezTo>
                <a:cubicBezTo>
                  <a:pt x="89" y="24"/>
                  <a:pt x="94" y="26"/>
                  <a:pt x="102" y="25"/>
                </a:cubicBezTo>
                <a:cubicBezTo>
                  <a:pt x="105" y="25"/>
                  <a:pt x="109" y="25"/>
                  <a:pt x="114" y="24"/>
                </a:cubicBezTo>
                <a:cubicBezTo>
                  <a:pt x="107" y="32"/>
                  <a:pt x="98" y="39"/>
                  <a:pt x="98" y="39"/>
                </a:cubicBezTo>
                <a:cubicBezTo>
                  <a:pt x="92" y="44"/>
                  <a:pt x="85" y="47"/>
                  <a:pt x="77" y="48"/>
                </a:cubicBezTo>
                <a:cubicBezTo>
                  <a:pt x="54" y="52"/>
                  <a:pt x="32" y="36"/>
                  <a:pt x="28" y="12"/>
                </a:cubicBezTo>
                <a:cubicBezTo>
                  <a:pt x="26" y="5"/>
                  <a:pt x="20" y="0"/>
                  <a:pt x="12" y="1"/>
                </a:cubicBezTo>
                <a:cubicBezTo>
                  <a:pt x="5" y="3"/>
                  <a:pt x="0" y="9"/>
                  <a:pt x="1" y="17"/>
                </a:cubicBezTo>
                <a:cubicBezTo>
                  <a:pt x="7" y="55"/>
                  <a:pt x="44" y="81"/>
                  <a:pt x="82" y="75"/>
                </a:cubicBezTo>
                <a:cubicBezTo>
                  <a:pt x="93" y="73"/>
                  <a:pt x="103" y="68"/>
                  <a:pt x="112" y="62"/>
                </a:cubicBezTo>
                <a:cubicBezTo>
                  <a:pt x="112" y="62"/>
                  <a:pt x="124" y="53"/>
                  <a:pt x="132" y="43"/>
                </a:cubicBezTo>
                <a:cubicBezTo>
                  <a:pt x="132" y="47"/>
                  <a:pt x="131" y="50"/>
                  <a:pt x="131" y="54"/>
                </a:cubicBezTo>
                <a:cubicBezTo>
                  <a:pt x="130" y="62"/>
                  <a:pt x="132" y="67"/>
                  <a:pt x="140" y="68"/>
                </a:cubicBezTo>
                <a:cubicBezTo>
                  <a:pt x="152" y="69"/>
                  <a:pt x="152" y="60"/>
                  <a:pt x="152" y="60"/>
                </a:cubicBezTo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1154" y="6024562"/>
            <a:ext cx="724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You may want to consider an Energy 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Savings Performance Contract to address your goals! </a:t>
            </a:r>
            <a:endParaRPr lang="en-US" sz="24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29"/>
          <p:cNvSpPr>
            <a:spLocks noChangeAspect="1" noEditPoints="1"/>
          </p:cNvSpPr>
          <p:nvPr/>
        </p:nvSpPr>
        <p:spPr bwMode="auto">
          <a:xfrm>
            <a:off x="2364031" y="-197216"/>
            <a:ext cx="6305183" cy="8311996"/>
          </a:xfrm>
          <a:custGeom>
            <a:avLst/>
            <a:gdLst/>
            <a:ahLst/>
            <a:cxnLst>
              <a:cxn ang="0">
                <a:pos x="34" y="79"/>
              </a:cxn>
              <a:cxn ang="0">
                <a:pos x="27" y="77"/>
              </a:cxn>
              <a:cxn ang="0">
                <a:pos x="24" y="70"/>
              </a:cxn>
              <a:cxn ang="0">
                <a:pos x="27" y="59"/>
              </a:cxn>
              <a:cxn ang="0">
                <a:pos x="32" y="51"/>
              </a:cxn>
              <a:cxn ang="0">
                <a:pos x="39" y="46"/>
              </a:cxn>
              <a:cxn ang="0">
                <a:pos x="46" y="42"/>
              </a:cxn>
              <a:cxn ang="0">
                <a:pos x="52" y="38"/>
              </a:cxn>
              <a:cxn ang="0">
                <a:pos x="54" y="32"/>
              </a:cxn>
              <a:cxn ang="0">
                <a:pos x="50" y="23"/>
              </a:cxn>
              <a:cxn ang="0">
                <a:pos x="38" y="19"/>
              </a:cxn>
              <a:cxn ang="0">
                <a:pos x="29" y="21"/>
              </a:cxn>
              <a:cxn ang="0">
                <a:pos x="22" y="26"/>
              </a:cxn>
              <a:cxn ang="0">
                <a:pos x="18" y="32"/>
              </a:cxn>
              <a:cxn ang="0">
                <a:pos x="16" y="39"/>
              </a:cxn>
              <a:cxn ang="0">
                <a:pos x="14" y="39"/>
              </a:cxn>
              <a:cxn ang="0">
                <a:pos x="8" y="38"/>
              </a:cxn>
              <a:cxn ang="0">
                <a:pos x="2" y="34"/>
              </a:cxn>
              <a:cxn ang="0">
                <a:pos x="0" y="27"/>
              </a:cxn>
              <a:cxn ang="0">
                <a:pos x="2" y="18"/>
              </a:cxn>
              <a:cxn ang="0">
                <a:pos x="10" y="9"/>
              </a:cxn>
              <a:cxn ang="0">
                <a:pos x="22" y="2"/>
              </a:cxn>
              <a:cxn ang="0">
                <a:pos x="39" y="0"/>
              </a:cxn>
              <a:cxn ang="0">
                <a:pos x="55" y="2"/>
              </a:cxn>
              <a:cxn ang="0">
                <a:pos x="67" y="8"/>
              </a:cxn>
              <a:cxn ang="0">
                <a:pos x="74" y="18"/>
              </a:cxn>
              <a:cxn ang="0">
                <a:pos x="77" y="30"/>
              </a:cxn>
              <a:cxn ang="0">
                <a:pos x="75" y="42"/>
              </a:cxn>
              <a:cxn ang="0">
                <a:pos x="69" y="50"/>
              </a:cxn>
              <a:cxn ang="0">
                <a:pos x="61" y="55"/>
              </a:cxn>
              <a:cxn ang="0">
                <a:pos x="53" y="60"/>
              </a:cxn>
              <a:cxn ang="0">
                <a:pos x="47" y="66"/>
              </a:cxn>
              <a:cxn ang="0">
                <a:pos x="44" y="74"/>
              </a:cxn>
              <a:cxn ang="0">
                <a:pos x="34" y="79"/>
              </a:cxn>
              <a:cxn ang="0">
                <a:pos x="22" y="102"/>
              </a:cxn>
              <a:cxn ang="0">
                <a:pos x="22" y="99"/>
              </a:cxn>
              <a:cxn ang="0">
                <a:pos x="33" y="88"/>
              </a:cxn>
              <a:cxn ang="0">
                <a:pos x="36" y="88"/>
              </a:cxn>
              <a:cxn ang="0">
                <a:pos x="48" y="99"/>
              </a:cxn>
              <a:cxn ang="0">
                <a:pos x="48" y="102"/>
              </a:cxn>
              <a:cxn ang="0">
                <a:pos x="36" y="113"/>
              </a:cxn>
              <a:cxn ang="0">
                <a:pos x="33" y="113"/>
              </a:cxn>
              <a:cxn ang="0">
                <a:pos x="22" y="102"/>
              </a:cxn>
            </a:cxnLst>
            <a:rect l="0" t="0" r="r" b="b"/>
            <a:pathLst>
              <a:path w="77" h="113">
                <a:moveTo>
                  <a:pt x="34" y="79"/>
                </a:moveTo>
                <a:cubicBezTo>
                  <a:pt x="31" y="79"/>
                  <a:pt x="29" y="78"/>
                  <a:pt x="27" y="77"/>
                </a:cubicBezTo>
                <a:cubicBezTo>
                  <a:pt x="25" y="75"/>
                  <a:pt x="24" y="73"/>
                  <a:pt x="24" y="70"/>
                </a:cubicBezTo>
                <a:cubicBezTo>
                  <a:pt x="25" y="66"/>
                  <a:pt x="25" y="62"/>
                  <a:pt x="27" y="59"/>
                </a:cubicBezTo>
                <a:cubicBezTo>
                  <a:pt x="28" y="56"/>
                  <a:pt x="30" y="53"/>
                  <a:pt x="32" y="51"/>
                </a:cubicBezTo>
                <a:cubicBezTo>
                  <a:pt x="35" y="49"/>
                  <a:pt x="37" y="47"/>
                  <a:pt x="39" y="46"/>
                </a:cubicBezTo>
                <a:cubicBezTo>
                  <a:pt x="42" y="45"/>
                  <a:pt x="44" y="43"/>
                  <a:pt x="46" y="42"/>
                </a:cubicBezTo>
                <a:cubicBezTo>
                  <a:pt x="49" y="41"/>
                  <a:pt x="50" y="39"/>
                  <a:pt x="52" y="38"/>
                </a:cubicBezTo>
                <a:cubicBezTo>
                  <a:pt x="53" y="36"/>
                  <a:pt x="54" y="34"/>
                  <a:pt x="54" y="32"/>
                </a:cubicBezTo>
                <a:cubicBezTo>
                  <a:pt x="54" y="28"/>
                  <a:pt x="53" y="25"/>
                  <a:pt x="50" y="23"/>
                </a:cubicBezTo>
                <a:cubicBezTo>
                  <a:pt x="47" y="20"/>
                  <a:pt x="43" y="19"/>
                  <a:pt x="38" y="19"/>
                </a:cubicBezTo>
                <a:cubicBezTo>
                  <a:pt x="35" y="19"/>
                  <a:pt x="32" y="20"/>
                  <a:pt x="29" y="21"/>
                </a:cubicBezTo>
                <a:cubicBezTo>
                  <a:pt x="26" y="22"/>
                  <a:pt x="24" y="24"/>
                  <a:pt x="22" y="26"/>
                </a:cubicBezTo>
                <a:cubicBezTo>
                  <a:pt x="21" y="27"/>
                  <a:pt x="19" y="29"/>
                  <a:pt x="18" y="32"/>
                </a:cubicBezTo>
                <a:cubicBezTo>
                  <a:pt x="17" y="34"/>
                  <a:pt x="16" y="37"/>
                  <a:pt x="16" y="39"/>
                </a:cubicBezTo>
                <a:cubicBezTo>
                  <a:pt x="16" y="39"/>
                  <a:pt x="15" y="39"/>
                  <a:pt x="14" y="39"/>
                </a:cubicBezTo>
                <a:cubicBezTo>
                  <a:pt x="12" y="39"/>
                  <a:pt x="10" y="39"/>
                  <a:pt x="8" y="38"/>
                </a:cubicBezTo>
                <a:cubicBezTo>
                  <a:pt x="6" y="37"/>
                  <a:pt x="4" y="36"/>
                  <a:pt x="2" y="34"/>
                </a:cubicBezTo>
                <a:cubicBezTo>
                  <a:pt x="1" y="33"/>
                  <a:pt x="0" y="30"/>
                  <a:pt x="0" y="27"/>
                </a:cubicBezTo>
                <a:cubicBezTo>
                  <a:pt x="0" y="24"/>
                  <a:pt x="1" y="21"/>
                  <a:pt x="2" y="18"/>
                </a:cubicBezTo>
                <a:cubicBezTo>
                  <a:pt x="4" y="14"/>
                  <a:pt x="6" y="11"/>
                  <a:pt x="10" y="9"/>
                </a:cubicBezTo>
                <a:cubicBezTo>
                  <a:pt x="13" y="6"/>
                  <a:pt x="17" y="4"/>
                  <a:pt x="22" y="2"/>
                </a:cubicBezTo>
                <a:cubicBezTo>
                  <a:pt x="26" y="1"/>
                  <a:pt x="32" y="0"/>
                  <a:pt x="39" y="0"/>
                </a:cubicBezTo>
                <a:cubicBezTo>
                  <a:pt x="45" y="0"/>
                  <a:pt x="50" y="0"/>
                  <a:pt x="55" y="2"/>
                </a:cubicBezTo>
                <a:cubicBezTo>
                  <a:pt x="59" y="3"/>
                  <a:pt x="63" y="5"/>
                  <a:pt x="67" y="8"/>
                </a:cubicBezTo>
                <a:cubicBezTo>
                  <a:pt x="70" y="11"/>
                  <a:pt x="73" y="14"/>
                  <a:pt x="74" y="18"/>
                </a:cubicBezTo>
                <a:cubicBezTo>
                  <a:pt x="76" y="21"/>
                  <a:pt x="77" y="26"/>
                  <a:pt x="77" y="30"/>
                </a:cubicBezTo>
                <a:cubicBezTo>
                  <a:pt x="77" y="35"/>
                  <a:pt x="76" y="39"/>
                  <a:pt x="75" y="42"/>
                </a:cubicBezTo>
                <a:cubicBezTo>
                  <a:pt x="73" y="45"/>
                  <a:pt x="71" y="47"/>
                  <a:pt x="69" y="50"/>
                </a:cubicBezTo>
                <a:cubicBezTo>
                  <a:pt x="67" y="52"/>
                  <a:pt x="64" y="54"/>
                  <a:pt x="61" y="55"/>
                </a:cubicBezTo>
                <a:cubicBezTo>
                  <a:pt x="58" y="57"/>
                  <a:pt x="56" y="58"/>
                  <a:pt x="53" y="60"/>
                </a:cubicBezTo>
                <a:cubicBezTo>
                  <a:pt x="51" y="62"/>
                  <a:pt x="49" y="64"/>
                  <a:pt x="47" y="66"/>
                </a:cubicBezTo>
                <a:cubicBezTo>
                  <a:pt x="45" y="68"/>
                  <a:pt x="45" y="71"/>
                  <a:pt x="44" y="74"/>
                </a:cubicBezTo>
                <a:cubicBezTo>
                  <a:pt x="43" y="77"/>
                  <a:pt x="40" y="79"/>
                  <a:pt x="34" y="79"/>
                </a:cubicBezTo>
                <a:close/>
                <a:moveTo>
                  <a:pt x="22" y="102"/>
                </a:moveTo>
                <a:cubicBezTo>
                  <a:pt x="22" y="99"/>
                  <a:pt x="22" y="99"/>
                  <a:pt x="22" y="99"/>
                </a:cubicBezTo>
                <a:cubicBezTo>
                  <a:pt x="22" y="92"/>
                  <a:pt x="26" y="88"/>
                  <a:pt x="33" y="88"/>
                </a:cubicBezTo>
                <a:cubicBezTo>
                  <a:pt x="36" y="88"/>
                  <a:pt x="36" y="88"/>
                  <a:pt x="36" y="88"/>
                </a:cubicBezTo>
                <a:cubicBezTo>
                  <a:pt x="44" y="88"/>
                  <a:pt x="48" y="92"/>
                  <a:pt x="48" y="99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48" y="109"/>
                  <a:pt x="44" y="113"/>
                  <a:pt x="36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26" y="113"/>
                  <a:pt x="22" y="109"/>
                  <a:pt x="22" y="102"/>
                </a:cubicBezTo>
                <a:close/>
              </a:path>
            </a:pathLst>
          </a:custGeom>
          <a:solidFill>
            <a:schemeClr val="accent3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71" y="2902439"/>
            <a:ext cx="9109075" cy="1303338"/>
          </a:xfrm>
        </p:spPr>
        <p:txBody>
          <a:bodyPr/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QUESTIONS </a:t>
            </a:r>
            <a:endParaRPr lang="en-US" sz="9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0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800" y="5213066"/>
            <a:ext cx="9278938" cy="17485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42B4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279400"/>
            <a:ext cx="9109075" cy="130333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Why Are We Here? </a:t>
            </a:r>
            <a:endParaRPr lang="en-US" dirty="0">
              <a:solidFill>
                <a:srgbClr val="00B050"/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097" y="2009776"/>
            <a:ext cx="5896641" cy="3214198"/>
          </a:xfrm>
        </p:spPr>
        <p:txBody>
          <a:bodyPr/>
          <a:lstStyle/>
          <a:p>
            <a:pPr marL="465138" indent="-441325">
              <a:spcBef>
                <a:spcPts val="0"/>
              </a:spcBef>
              <a:spcAft>
                <a:spcPts val="1800"/>
              </a:spcAft>
              <a:buClr>
                <a:srgbClr val="00B050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Budgetary pressures from lack of education funding</a:t>
            </a:r>
          </a:p>
          <a:p>
            <a:pPr marL="465138" indent="-441325">
              <a:spcBef>
                <a:spcPts val="0"/>
              </a:spcBef>
              <a:spcAft>
                <a:spcPts val="1800"/>
              </a:spcAft>
              <a:buClr>
                <a:srgbClr val="00B050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Rising utility and maintenance costs</a:t>
            </a:r>
          </a:p>
          <a:p>
            <a:pPr marL="465138" indent="-441325">
              <a:spcBef>
                <a:spcPts val="0"/>
              </a:spcBef>
              <a:spcAft>
                <a:spcPts val="1800"/>
              </a:spcAft>
              <a:buClr>
                <a:srgbClr val="00B050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Rising interest rates</a:t>
            </a:r>
          </a:p>
          <a:p>
            <a:pPr marL="465138" indent="-441325">
              <a:spcBef>
                <a:spcPts val="0"/>
              </a:spcBef>
              <a:spcAft>
                <a:spcPts val="1800"/>
              </a:spcAft>
              <a:buClr>
                <a:srgbClr val="00B050"/>
              </a:buClr>
              <a:buBlip>
                <a:blip r:embed="rId2"/>
              </a:buBlip>
            </a:pPr>
            <a:r>
              <a:rPr lang="en-US" sz="2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Aging facilities </a:t>
            </a:r>
          </a:p>
          <a:p>
            <a:pPr marL="23813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9149" y="5462298"/>
            <a:ext cx="787667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districts must find a way to address pressing facility needs, without dipping into their fund balance or growing debt obligations</a:t>
            </a:r>
            <a:endParaRPr lang="en-US" sz="25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reeform 169"/>
          <p:cNvSpPr>
            <a:spLocks/>
          </p:cNvSpPr>
          <p:nvPr/>
        </p:nvSpPr>
        <p:spPr bwMode="auto">
          <a:xfrm>
            <a:off x="657725" y="5526466"/>
            <a:ext cx="1049339" cy="986011"/>
          </a:xfrm>
          <a:custGeom>
            <a:avLst/>
            <a:gdLst/>
            <a:ahLst/>
            <a:cxnLst>
              <a:cxn ang="0">
                <a:pos x="26" y="6"/>
              </a:cxn>
              <a:cxn ang="0">
                <a:pos x="28" y="1"/>
              </a:cxn>
              <a:cxn ang="0">
                <a:pos x="32" y="0"/>
              </a:cxn>
              <a:cxn ang="0">
                <a:pos x="33" y="0"/>
              </a:cxn>
              <a:cxn ang="0">
                <a:pos x="37" y="1"/>
              </a:cxn>
              <a:cxn ang="0">
                <a:pos x="39" y="6"/>
              </a:cxn>
              <a:cxn ang="0">
                <a:pos x="41" y="20"/>
              </a:cxn>
              <a:cxn ang="0">
                <a:pos x="55" y="17"/>
              </a:cxn>
              <a:cxn ang="0">
                <a:pos x="61" y="18"/>
              </a:cxn>
              <a:cxn ang="0">
                <a:pos x="64" y="22"/>
              </a:cxn>
              <a:cxn ang="0">
                <a:pos x="64" y="22"/>
              </a:cxn>
              <a:cxn ang="0">
                <a:pos x="64" y="27"/>
              </a:cxn>
              <a:cxn ang="0">
                <a:pos x="60" y="31"/>
              </a:cxn>
              <a:cxn ang="0">
                <a:pos x="46" y="37"/>
              </a:cxn>
              <a:cxn ang="0">
                <a:pos x="54" y="50"/>
              </a:cxn>
              <a:cxn ang="0">
                <a:pos x="55" y="56"/>
              </a:cxn>
              <a:cxn ang="0">
                <a:pos x="52" y="59"/>
              </a:cxn>
              <a:cxn ang="0">
                <a:pos x="52" y="60"/>
              </a:cxn>
              <a:cxn ang="0">
                <a:pos x="48" y="61"/>
              </a:cxn>
              <a:cxn ang="0">
                <a:pos x="43" y="58"/>
              </a:cxn>
              <a:cxn ang="0">
                <a:pos x="32" y="47"/>
              </a:cxn>
              <a:cxn ang="0">
                <a:pos x="22" y="58"/>
              </a:cxn>
              <a:cxn ang="0">
                <a:pos x="17" y="61"/>
              </a:cxn>
              <a:cxn ang="0">
                <a:pos x="13" y="60"/>
              </a:cxn>
              <a:cxn ang="0">
                <a:pos x="12" y="59"/>
              </a:cxn>
              <a:cxn ang="0">
                <a:pos x="9" y="56"/>
              </a:cxn>
              <a:cxn ang="0">
                <a:pos x="11" y="50"/>
              </a:cxn>
              <a:cxn ang="0">
                <a:pos x="18" y="37"/>
              </a:cxn>
              <a:cxn ang="0">
                <a:pos x="5" y="31"/>
              </a:cxn>
              <a:cxn ang="0">
                <a:pos x="1" y="27"/>
              </a:cxn>
              <a:cxn ang="0">
                <a:pos x="1" y="22"/>
              </a:cxn>
              <a:cxn ang="0">
                <a:pos x="1" y="22"/>
              </a:cxn>
              <a:cxn ang="0">
                <a:pos x="3" y="18"/>
              </a:cxn>
              <a:cxn ang="0">
                <a:pos x="9" y="17"/>
              </a:cxn>
              <a:cxn ang="0">
                <a:pos x="24" y="20"/>
              </a:cxn>
              <a:cxn ang="0">
                <a:pos x="26" y="6"/>
              </a:cxn>
            </a:cxnLst>
            <a:rect l="0" t="0" r="r" b="b"/>
            <a:pathLst>
              <a:path w="65" h="61">
                <a:moveTo>
                  <a:pt x="26" y="6"/>
                </a:moveTo>
                <a:cubicBezTo>
                  <a:pt x="26" y="3"/>
                  <a:pt x="27" y="2"/>
                  <a:pt x="28" y="1"/>
                </a:cubicBezTo>
                <a:cubicBezTo>
                  <a:pt x="29" y="0"/>
                  <a:pt x="30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5" y="0"/>
                  <a:pt x="36" y="0"/>
                  <a:pt x="37" y="1"/>
                </a:cubicBezTo>
                <a:cubicBezTo>
                  <a:pt x="38" y="2"/>
                  <a:pt x="39" y="3"/>
                  <a:pt x="39" y="6"/>
                </a:cubicBezTo>
                <a:cubicBezTo>
                  <a:pt x="41" y="20"/>
                  <a:pt x="41" y="20"/>
                  <a:pt x="41" y="20"/>
                </a:cubicBezTo>
                <a:cubicBezTo>
                  <a:pt x="55" y="17"/>
                  <a:pt x="55" y="17"/>
                  <a:pt x="55" y="17"/>
                </a:cubicBezTo>
                <a:cubicBezTo>
                  <a:pt x="58" y="17"/>
                  <a:pt x="60" y="17"/>
                  <a:pt x="61" y="18"/>
                </a:cubicBezTo>
                <a:cubicBezTo>
                  <a:pt x="62" y="19"/>
                  <a:pt x="63" y="20"/>
                  <a:pt x="64" y="22"/>
                </a:cubicBezTo>
                <a:cubicBezTo>
                  <a:pt x="64" y="22"/>
                  <a:pt x="64" y="22"/>
                  <a:pt x="64" y="22"/>
                </a:cubicBezTo>
                <a:cubicBezTo>
                  <a:pt x="65" y="24"/>
                  <a:pt x="65" y="26"/>
                  <a:pt x="64" y="27"/>
                </a:cubicBezTo>
                <a:cubicBezTo>
                  <a:pt x="64" y="28"/>
                  <a:pt x="62" y="29"/>
                  <a:pt x="60" y="31"/>
                </a:cubicBezTo>
                <a:cubicBezTo>
                  <a:pt x="46" y="37"/>
                  <a:pt x="46" y="37"/>
                  <a:pt x="46" y="37"/>
                </a:cubicBezTo>
                <a:cubicBezTo>
                  <a:pt x="54" y="50"/>
                  <a:pt x="54" y="50"/>
                  <a:pt x="54" y="50"/>
                </a:cubicBezTo>
                <a:cubicBezTo>
                  <a:pt x="55" y="52"/>
                  <a:pt x="56" y="54"/>
                  <a:pt x="55" y="56"/>
                </a:cubicBezTo>
                <a:cubicBezTo>
                  <a:pt x="55" y="57"/>
                  <a:pt x="54" y="58"/>
                  <a:pt x="52" y="59"/>
                </a:cubicBezTo>
                <a:cubicBezTo>
                  <a:pt x="52" y="60"/>
                  <a:pt x="52" y="60"/>
                  <a:pt x="52" y="60"/>
                </a:cubicBezTo>
                <a:cubicBezTo>
                  <a:pt x="51" y="60"/>
                  <a:pt x="49" y="61"/>
                  <a:pt x="48" y="61"/>
                </a:cubicBezTo>
                <a:cubicBezTo>
                  <a:pt x="46" y="61"/>
                  <a:pt x="45" y="60"/>
                  <a:pt x="43" y="58"/>
                </a:cubicBezTo>
                <a:cubicBezTo>
                  <a:pt x="32" y="47"/>
                  <a:pt x="32" y="47"/>
                  <a:pt x="32" y="47"/>
                </a:cubicBezTo>
                <a:cubicBezTo>
                  <a:pt x="22" y="58"/>
                  <a:pt x="22" y="58"/>
                  <a:pt x="22" y="58"/>
                </a:cubicBezTo>
                <a:cubicBezTo>
                  <a:pt x="20" y="60"/>
                  <a:pt x="18" y="61"/>
                  <a:pt x="17" y="61"/>
                </a:cubicBezTo>
                <a:cubicBezTo>
                  <a:pt x="16" y="61"/>
                  <a:pt x="14" y="60"/>
                  <a:pt x="13" y="60"/>
                </a:cubicBezTo>
                <a:cubicBezTo>
                  <a:pt x="12" y="59"/>
                  <a:pt x="12" y="59"/>
                  <a:pt x="12" y="59"/>
                </a:cubicBezTo>
                <a:cubicBezTo>
                  <a:pt x="11" y="58"/>
                  <a:pt x="10" y="57"/>
                  <a:pt x="9" y="56"/>
                </a:cubicBezTo>
                <a:cubicBezTo>
                  <a:pt x="9" y="54"/>
                  <a:pt x="9" y="52"/>
                  <a:pt x="11" y="50"/>
                </a:cubicBezTo>
                <a:cubicBezTo>
                  <a:pt x="18" y="37"/>
                  <a:pt x="18" y="37"/>
                  <a:pt x="18" y="37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29"/>
                  <a:pt x="1" y="28"/>
                  <a:pt x="1" y="27"/>
                </a:cubicBezTo>
                <a:cubicBezTo>
                  <a:pt x="0" y="26"/>
                  <a:pt x="0" y="24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0"/>
                  <a:pt x="2" y="18"/>
                  <a:pt x="3" y="18"/>
                </a:cubicBezTo>
                <a:cubicBezTo>
                  <a:pt x="5" y="17"/>
                  <a:pt x="6" y="17"/>
                  <a:pt x="9" y="17"/>
                </a:cubicBezTo>
                <a:cubicBezTo>
                  <a:pt x="24" y="20"/>
                  <a:pt x="24" y="20"/>
                  <a:pt x="24" y="20"/>
                </a:cubicBezTo>
                <a:lnTo>
                  <a:pt x="26" y="6"/>
                </a:lnTo>
                <a:close/>
              </a:path>
            </a:pathLst>
          </a:custGeom>
          <a:solidFill>
            <a:srgbClr val="42B4E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31" y="1846747"/>
            <a:ext cx="2348465" cy="307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52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94" y="475762"/>
            <a:ext cx="9109075" cy="130333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Rising Utility Costs: How does this Impact your District?</a:t>
            </a:r>
            <a:endParaRPr lang="en-US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122344"/>
              </p:ext>
            </p:extLst>
          </p:nvPr>
        </p:nvGraphicFramePr>
        <p:xfrm>
          <a:off x="4343461" y="2297318"/>
          <a:ext cx="5029200" cy="3745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9494" y="2184866"/>
            <a:ext cx="335878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your electricity Budget was </a:t>
            </a:r>
            <a:r>
              <a:rPr lang="en-US" sz="2800" b="1" dirty="0" smtClean="0">
                <a:solidFill>
                  <a:srgbClr val="92D050"/>
                </a:solidFill>
              </a:rPr>
              <a:t>$250,000 in 2006…</a:t>
            </a:r>
          </a:p>
          <a:p>
            <a:endParaRPr lang="en-US" sz="2400" dirty="0"/>
          </a:p>
          <a:p>
            <a:r>
              <a:rPr lang="en-US" sz="2000" dirty="0" smtClean="0"/>
              <a:t>Your budget for </a:t>
            </a:r>
            <a:r>
              <a:rPr lang="en-US" sz="2800" b="1" dirty="0" smtClean="0">
                <a:solidFill>
                  <a:srgbClr val="92D050"/>
                </a:solidFill>
              </a:rPr>
              <a:t>2017 will be $320,854</a:t>
            </a:r>
          </a:p>
          <a:p>
            <a:endParaRPr lang="en-US" sz="2400" dirty="0"/>
          </a:p>
          <a:p>
            <a:r>
              <a:rPr lang="en-US" sz="2000" dirty="0" smtClean="0"/>
              <a:t>An increase of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 smtClean="0">
                <a:solidFill>
                  <a:srgbClr val="92D050"/>
                </a:solidFill>
              </a:rPr>
              <a:t>$70,854, or 28.34% </a:t>
            </a:r>
          </a:p>
        </p:txBody>
      </p:sp>
      <p:pic>
        <p:nvPicPr>
          <p:cNvPr id="6" name="Picture 5" descr="EIA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269" y="2431718"/>
            <a:ext cx="371429" cy="28571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167554" y="2132111"/>
            <a:ext cx="5381015" cy="391072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9815" y="6371337"/>
            <a:ext cx="785260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Outdated lighting, HVAC and building automation could be responsible for increasing a district’s budget by </a:t>
            </a:r>
            <a:r>
              <a:rPr lang="en-US" sz="2800" b="1" dirty="0" smtClean="0">
                <a:solidFill>
                  <a:srgbClr val="FAA71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– 40%</a:t>
            </a:r>
            <a:endParaRPr lang="en-US" sz="2800" b="1" dirty="0">
              <a:solidFill>
                <a:srgbClr val="FAA71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17"/>
          <p:cNvSpPr>
            <a:spLocks noChangeAspect="1" noEditPoints="1"/>
          </p:cNvSpPr>
          <p:nvPr/>
        </p:nvSpPr>
        <p:spPr bwMode="auto">
          <a:xfrm>
            <a:off x="572614" y="6533635"/>
            <a:ext cx="1222375" cy="644525"/>
          </a:xfrm>
          <a:custGeom>
            <a:avLst/>
            <a:gdLst/>
            <a:ahLst/>
            <a:cxnLst>
              <a:cxn ang="0">
                <a:pos x="149" y="6"/>
              </a:cxn>
              <a:cxn ang="0">
                <a:pos x="149" y="6"/>
              </a:cxn>
              <a:cxn ang="0">
                <a:pos x="149" y="6"/>
              </a:cxn>
              <a:cxn ang="0">
                <a:pos x="152" y="60"/>
              </a:cxn>
              <a:cxn ang="0">
                <a:pos x="153" y="53"/>
              </a:cxn>
              <a:cxn ang="0">
                <a:pos x="153" y="23"/>
              </a:cxn>
              <a:cxn ang="0">
                <a:pos x="153" y="14"/>
              </a:cxn>
              <a:cxn ang="0">
                <a:pos x="149" y="6"/>
              </a:cxn>
              <a:cxn ang="0">
                <a:pos x="140" y="2"/>
              </a:cxn>
              <a:cxn ang="0">
                <a:pos x="132" y="2"/>
              </a:cxn>
              <a:cxn ang="0">
                <a:pos x="103" y="3"/>
              </a:cxn>
              <a:cxn ang="0">
                <a:pos x="96" y="4"/>
              </a:cxn>
              <a:cxn ang="0">
                <a:pos x="88" y="16"/>
              </a:cxn>
              <a:cxn ang="0">
                <a:pos x="102" y="25"/>
              </a:cxn>
              <a:cxn ang="0">
                <a:pos x="114" y="24"/>
              </a:cxn>
              <a:cxn ang="0">
                <a:pos x="98" y="39"/>
              </a:cxn>
              <a:cxn ang="0">
                <a:pos x="77" y="48"/>
              </a:cxn>
              <a:cxn ang="0">
                <a:pos x="28" y="12"/>
              </a:cxn>
              <a:cxn ang="0">
                <a:pos x="12" y="1"/>
              </a:cxn>
              <a:cxn ang="0">
                <a:pos x="1" y="17"/>
              </a:cxn>
              <a:cxn ang="0">
                <a:pos x="82" y="75"/>
              </a:cxn>
              <a:cxn ang="0">
                <a:pos x="112" y="62"/>
              </a:cxn>
              <a:cxn ang="0">
                <a:pos x="132" y="43"/>
              </a:cxn>
              <a:cxn ang="0">
                <a:pos x="131" y="54"/>
              </a:cxn>
              <a:cxn ang="0">
                <a:pos x="140" y="68"/>
              </a:cxn>
              <a:cxn ang="0">
                <a:pos x="152" y="60"/>
              </a:cxn>
            </a:cxnLst>
            <a:rect l="0" t="0" r="r" b="b"/>
            <a:pathLst>
              <a:path w="154" h="81">
                <a:moveTo>
                  <a:pt x="149" y="6"/>
                </a:moveTo>
                <a:cubicBezTo>
                  <a:pt x="149" y="6"/>
                  <a:pt x="149" y="6"/>
                  <a:pt x="149" y="6"/>
                </a:cubicBezTo>
                <a:cubicBezTo>
                  <a:pt x="149" y="6"/>
                  <a:pt x="149" y="6"/>
                  <a:pt x="149" y="6"/>
                </a:cubicBezTo>
                <a:close/>
                <a:moveTo>
                  <a:pt x="152" y="60"/>
                </a:moveTo>
                <a:cubicBezTo>
                  <a:pt x="153" y="53"/>
                  <a:pt x="153" y="53"/>
                  <a:pt x="153" y="53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4" y="19"/>
                  <a:pt x="154" y="17"/>
                  <a:pt x="153" y="14"/>
                </a:cubicBezTo>
                <a:cubicBezTo>
                  <a:pt x="153" y="12"/>
                  <a:pt x="151" y="9"/>
                  <a:pt x="149" y="6"/>
                </a:cubicBezTo>
                <a:cubicBezTo>
                  <a:pt x="146" y="3"/>
                  <a:pt x="143" y="2"/>
                  <a:pt x="140" y="2"/>
                </a:cubicBezTo>
                <a:cubicBezTo>
                  <a:pt x="138" y="1"/>
                  <a:pt x="135" y="1"/>
                  <a:pt x="132" y="2"/>
                </a:cubicBezTo>
                <a:cubicBezTo>
                  <a:pt x="103" y="3"/>
                  <a:pt x="103" y="3"/>
                  <a:pt x="103" y="3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4"/>
                  <a:pt x="86" y="4"/>
                  <a:pt x="88" y="16"/>
                </a:cubicBezTo>
                <a:cubicBezTo>
                  <a:pt x="89" y="24"/>
                  <a:pt x="94" y="26"/>
                  <a:pt x="102" y="25"/>
                </a:cubicBezTo>
                <a:cubicBezTo>
                  <a:pt x="105" y="25"/>
                  <a:pt x="109" y="25"/>
                  <a:pt x="114" y="24"/>
                </a:cubicBezTo>
                <a:cubicBezTo>
                  <a:pt x="107" y="32"/>
                  <a:pt x="98" y="39"/>
                  <a:pt x="98" y="39"/>
                </a:cubicBezTo>
                <a:cubicBezTo>
                  <a:pt x="92" y="44"/>
                  <a:pt x="85" y="47"/>
                  <a:pt x="77" y="48"/>
                </a:cubicBezTo>
                <a:cubicBezTo>
                  <a:pt x="54" y="52"/>
                  <a:pt x="32" y="36"/>
                  <a:pt x="28" y="12"/>
                </a:cubicBezTo>
                <a:cubicBezTo>
                  <a:pt x="26" y="5"/>
                  <a:pt x="20" y="0"/>
                  <a:pt x="12" y="1"/>
                </a:cubicBezTo>
                <a:cubicBezTo>
                  <a:pt x="5" y="3"/>
                  <a:pt x="0" y="9"/>
                  <a:pt x="1" y="17"/>
                </a:cubicBezTo>
                <a:cubicBezTo>
                  <a:pt x="7" y="55"/>
                  <a:pt x="44" y="81"/>
                  <a:pt x="82" y="75"/>
                </a:cubicBezTo>
                <a:cubicBezTo>
                  <a:pt x="93" y="73"/>
                  <a:pt x="103" y="68"/>
                  <a:pt x="112" y="62"/>
                </a:cubicBezTo>
                <a:cubicBezTo>
                  <a:pt x="112" y="62"/>
                  <a:pt x="124" y="53"/>
                  <a:pt x="132" y="43"/>
                </a:cubicBezTo>
                <a:cubicBezTo>
                  <a:pt x="132" y="47"/>
                  <a:pt x="131" y="50"/>
                  <a:pt x="131" y="54"/>
                </a:cubicBezTo>
                <a:cubicBezTo>
                  <a:pt x="130" y="62"/>
                  <a:pt x="132" y="67"/>
                  <a:pt x="140" y="68"/>
                </a:cubicBezTo>
                <a:cubicBezTo>
                  <a:pt x="152" y="69"/>
                  <a:pt x="152" y="60"/>
                  <a:pt x="152" y="60"/>
                </a:cubicBezTo>
              </a:path>
            </a:pathLst>
          </a:custGeom>
          <a:solidFill>
            <a:srgbClr val="FAA712"/>
          </a:solidFill>
          <a:ln w="9525">
            <a:solidFill>
              <a:srgbClr val="FAA71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8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27064" y="2162175"/>
            <a:ext cx="6511155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20049" bIns="12029" numCol="1" anchor="t" anchorCtr="0" compatLnSpc="1">
            <a:prstTxWarp prst="textNoShape">
              <a:avLst/>
            </a:prstTxWarp>
          </a:bodyPr>
          <a:lstStyle>
            <a:lvl1pPr marL="200025" indent="-200025" algn="l" defTabSz="10175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●"/>
              <a:defRPr sz="2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1663" indent="-200025" algn="l" defTabSz="10175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●"/>
              <a:defRPr sz="2000">
                <a:solidFill>
                  <a:schemeClr val="bg2"/>
                </a:solidFill>
                <a:latin typeface="+mn-lt"/>
              </a:defRPr>
            </a:lvl2pPr>
            <a:lvl3pPr marL="1003300" indent="-92075" algn="l" defTabSz="10175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rial" charset="0"/>
              <a:buChar char="●"/>
              <a:defRPr sz="2000">
                <a:solidFill>
                  <a:schemeClr val="bg2"/>
                </a:solidFill>
                <a:latin typeface="+mn-lt"/>
              </a:defRPr>
            </a:lvl3pPr>
            <a:lvl4pPr marL="1949450" indent="-252413" algn="l" defTabSz="10175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403475" indent="-252413" algn="l" defTabSz="10175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861259" indent="-253913" algn="l" defTabSz="1018818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3318299" indent="-253913" algn="l" defTabSz="1018818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775339" indent="-253913" algn="l" defTabSz="1018818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4232378" indent="-253913" algn="l" defTabSz="1018818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352425" indent="-352425">
              <a:buFont typeface="Arial" charset="0"/>
              <a:buBlip>
                <a:blip r:embed="rId2"/>
              </a:buBlip>
            </a:pPr>
            <a:r>
              <a:rPr lang="en-US" b="1" kern="0" dirty="0" smtClean="0">
                <a:solidFill>
                  <a:srgbClr val="00B050"/>
                </a:solidFill>
              </a:rPr>
              <a:t>Energy:</a:t>
            </a:r>
          </a:p>
          <a:p>
            <a:pPr marL="858838" lvl="1" indent="-457200">
              <a:buFont typeface="Arial" charset="0"/>
              <a:buBlip>
                <a:blip r:embed="rId2"/>
              </a:buBlip>
            </a:pPr>
            <a:r>
              <a:rPr lang="en-US" sz="2200" kern="0" dirty="0" smtClean="0"/>
              <a:t>Lighting</a:t>
            </a:r>
          </a:p>
          <a:p>
            <a:pPr marL="858838" lvl="1" indent="-457200">
              <a:buFont typeface="Arial" charset="0"/>
              <a:buBlip>
                <a:blip r:embed="rId2"/>
              </a:buBlip>
            </a:pPr>
            <a:r>
              <a:rPr lang="en-US" sz="2200" kern="0" dirty="0" smtClean="0"/>
              <a:t>HVAC</a:t>
            </a:r>
          </a:p>
          <a:p>
            <a:pPr marL="858838" lvl="1" indent="-457200">
              <a:buFont typeface="Arial" charset="0"/>
              <a:buBlip>
                <a:blip r:embed="rId2"/>
              </a:buBlip>
            </a:pPr>
            <a:r>
              <a:rPr lang="en-US" sz="2200" kern="0" dirty="0" smtClean="0"/>
              <a:t>Plumbing fixtures</a:t>
            </a:r>
          </a:p>
          <a:p>
            <a:pPr marL="401638" lvl="1" indent="0">
              <a:buFont typeface="Arial" charset="0"/>
              <a:buNone/>
            </a:pPr>
            <a:endParaRPr lang="en-US" sz="2200" kern="0" dirty="0" smtClean="0"/>
          </a:p>
          <a:p>
            <a:pPr marL="352425" indent="-352425">
              <a:buFont typeface="Arial" charset="0"/>
              <a:buBlip>
                <a:blip r:embed="rId2"/>
              </a:buBlip>
            </a:pPr>
            <a:r>
              <a:rPr lang="en-US" b="1" kern="0" dirty="0" smtClean="0">
                <a:solidFill>
                  <a:srgbClr val="00B050"/>
                </a:solidFill>
              </a:rPr>
              <a:t>IT</a:t>
            </a:r>
          </a:p>
          <a:p>
            <a:pPr marL="858838" lvl="1" indent="-457200">
              <a:buFont typeface="Arial" charset="0"/>
              <a:buBlip>
                <a:blip r:embed="rId2"/>
              </a:buBlip>
            </a:pPr>
            <a:r>
              <a:rPr lang="en-US" sz="2200" kern="0" dirty="0" smtClean="0"/>
              <a:t>Phone</a:t>
            </a:r>
          </a:p>
          <a:p>
            <a:pPr marL="858838" lvl="1" indent="-457200">
              <a:buFont typeface="Arial" charset="0"/>
              <a:buBlip>
                <a:blip r:embed="rId2"/>
              </a:buBlip>
            </a:pPr>
            <a:r>
              <a:rPr lang="en-US" sz="2200" kern="0" dirty="0" smtClean="0"/>
              <a:t>Internet</a:t>
            </a:r>
          </a:p>
          <a:p>
            <a:pPr marL="401638" lvl="1" indent="0">
              <a:buFont typeface="Arial" charset="0"/>
              <a:buNone/>
            </a:pPr>
            <a:endParaRPr lang="en-US" sz="2200" kern="0" dirty="0" smtClean="0">
              <a:solidFill>
                <a:srgbClr val="00B050"/>
              </a:solidFill>
            </a:endParaRPr>
          </a:p>
          <a:p>
            <a:pPr marL="352425" indent="-352425">
              <a:buFont typeface="Arial" charset="0"/>
              <a:buBlip>
                <a:blip r:embed="rId2"/>
              </a:buBlip>
            </a:pPr>
            <a:r>
              <a:rPr lang="en-US" b="1" kern="0" dirty="0" smtClean="0">
                <a:solidFill>
                  <a:srgbClr val="00B050"/>
                </a:solidFill>
              </a:rPr>
              <a:t>Operations</a:t>
            </a:r>
          </a:p>
          <a:p>
            <a:pPr marL="858838" lvl="1" indent="-457200">
              <a:buFont typeface="Arial" charset="0"/>
              <a:buBlip>
                <a:blip r:embed="rId2"/>
              </a:buBlip>
            </a:pPr>
            <a:r>
              <a:rPr lang="en-US" sz="2200" kern="0" dirty="0" smtClean="0"/>
              <a:t>Service agreements</a:t>
            </a:r>
          </a:p>
          <a:p>
            <a:pPr marL="858838" lvl="1" indent="-457200">
              <a:buFont typeface="Arial" charset="0"/>
              <a:buBlip>
                <a:blip r:embed="rId2"/>
              </a:buBlip>
            </a:pPr>
            <a:r>
              <a:rPr lang="en-US" sz="2200" kern="0" dirty="0" smtClean="0"/>
              <a:t>Premature failure of equipment</a:t>
            </a:r>
          </a:p>
          <a:p>
            <a:pPr marL="858838" lvl="1" indent="-457200">
              <a:buFont typeface="Arial" charset="0"/>
              <a:buBlip>
                <a:blip r:embed="rId2"/>
              </a:buBlip>
            </a:pPr>
            <a:r>
              <a:rPr lang="en-US" sz="2200" kern="0" dirty="0" smtClean="0"/>
              <a:t>Remedies to humidity, moisture, leaks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30060" y="2591135"/>
            <a:ext cx="3059722" cy="2677613"/>
            <a:chOff x="3130060" y="2591135"/>
            <a:chExt cx="3059722" cy="2677613"/>
          </a:xfrm>
        </p:grpSpPr>
        <p:sp>
          <p:nvSpPr>
            <p:cNvPr id="5" name="Freeform 21"/>
            <p:cNvSpPr>
              <a:spLocks noChangeAspect="1" noEditPoints="1"/>
            </p:cNvSpPr>
            <p:nvPr/>
          </p:nvSpPr>
          <p:spPr bwMode="auto">
            <a:xfrm>
              <a:off x="3130060" y="3026964"/>
              <a:ext cx="3059722" cy="2241784"/>
            </a:xfrm>
            <a:custGeom>
              <a:avLst/>
              <a:gdLst/>
              <a:ahLst/>
              <a:cxnLst>
                <a:cxn ang="0">
                  <a:pos x="132" y="35"/>
                </a:cxn>
                <a:cxn ang="0">
                  <a:pos x="107" y="12"/>
                </a:cxn>
                <a:cxn ang="0">
                  <a:pos x="102" y="8"/>
                </a:cxn>
                <a:cxn ang="0">
                  <a:pos x="86" y="11"/>
                </a:cxn>
                <a:cxn ang="0">
                  <a:pos x="90" y="29"/>
                </a:cxn>
                <a:cxn ang="0">
                  <a:pos x="100" y="38"/>
                </a:cxn>
                <a:cxn ang="0">
                  <a:pos x="14" y="38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14" y="65"/>
                </a:cxn>
                <a:cxn ang="0">
                  <a:pos x="100" y="65"/>
                </a:cxn>
                <a:cxn ang="0">
                  <a:pos x="90" y="74"/>
                </a:cxn>
                <a:cxn ang="0">
                  <a:pos x="86" y="92"/>
                </a:cxn>
                <a:cxn ang="0">
                  <a:pos x="102" y="95"/>
                </a:cxn>
                <a:cxn ang="0">
                  <a:pos x="108" y="90"/>
                </a:cxn>
                <a:cxn ang="0">
                  <a:pos x="132" y="68"/>
                </a:cxn>
                <a:cxn ang="0">
                  <a:pos x="138" y="62"/>
                </a:cxn>
                <a:cxn ang="0">
                  <a:pos x="141" y="52"/>
                </a:cxn>
                <a:cxn ang="0">
                  <a:pos x="138" y="42"/>
                </a:cxn>
                <a:cxn ang="0">
                  <a:pos x="132" y="35"/>
                </a:cxn>
                <a:cxn ang="0">
                  <a:pos x="141" y="52"/>
                </a:cxn>
                <a:cxn ang="0">
                  <a:pos x="141" y="52"/>
                </a:cxn>
                <a:cxn ang="0">
                  <a:pos x="141" y="52"/>
                </a:cxn>
                <a:cxn ang="0">
                  <a:pos x="141" y="52"/>
                </a:cxn>
              </a:cxnLst>
              <a:rect l="0" t="0" r="r" b="b"/>
              <a:pathLst>
                <a:path w="141" h="103">
                  <a:moveTo>
                    <a:pt x="132" y="35"/>
                  </a:moveTo>
                  <a:cubicBezTo>
                    <a:pt x="107" y="12"/>
                    <a:pt x="107" y="12"/>
                    <a:pt x="107" y="12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8"/>
                    <a:pt x="94" y="0"/>
                    <a:pt x="86" y="11"/>
                  </a:cubicBezTo>
                  <a:cubicBezTo>
                    <a:pt x="80" y="18"/>
                    <a:pt x="83" y="23"/>
                    <a:pt x="90" y="29"/>
                  </a:cubicBezTo>
                  <a:cubicBezTo>
                    <a:pt x="92" y="31"/>
                    <a:pt x="96" y="35"/>
                    <a:pt x="10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4" y="38"/>
                    <a:pt x="0" y="43"/>
                    <a:pt x="0" y="5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0"/>
                    <a:pt x="4" y="65"/>
                    <a:pt x="14" y="65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96" y="68"/>
                    <a:pt x="93" y="71"/>
                    <a:pt x="90" y="74"/>
                  </a:cubicBezTo>
                  <a:cubicBezTo>
                    <a:pt x="83" y="80"/>
                    <a:pt x="81" y="85"/>
                    <a:pt x="86" y="92"/>
                  </a:cubicBezTo>
                  <a:cubicBezTo>
                    <a:pt x="94" y="103"/>
                    <a:pt x="102" y="95"/>
                    <a:pt x="102" y="95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32" y="68"/>
                    <a:pt x="132" y="68"/>
                    <a:pt x="132" y="68"/>
                  </a:cubicBezTo>
                  <a:cubicBezTo>
                    <a:pt x="135" y="66"/>
                    <a:pt x="137" y="64"/>
                    <a:pt x="138" y="62"/>
                  </a:cubicBezTo>
                  <a:cubicBezTo>
                    <a:pt x="140" y="59"/>
                    <a:pt x="141" y="56"/>
                    <a:pt x="141" y="52"/>
                  </a:cubicBezTo>
                  <a:cubicBezTo>
                    <a:pt x="141" y="48"/>
                    <a:pt x="140" y="44"/>
                    <a:pt x="138" y="42"/>
                  </a:cubicBezTo>
                  <a:cubicBezTo>
                    <a:pt x="137" y="39"/>
                    <a:pt x="135" y="38"/>
                    <a:pt x="132" y="35"/>
                  </a:cubicBezTo>
                  <a:close/>
                  <a:moveTo>
                    <a:pt x="141" y="52"/>
                  </a:moveTo>
                  <a:cubicBezTo>
                    <a:pt x="141" y="52"/>
                    <a:pt x="141" y="52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ubicBezTo>
                    <a:pt x="141" y="52"/>
                    <a:pt x="141" y="52"/>
                    <a:pt x="141" y="5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21"/>
            <p:cNvSpPr>
              <a:spLocks noChangeAspect="1"/>
            </p:cNvSpPr>
            <p:nvPr/>
          </p:nvSpPr>
          <p:spPr bwMode="auto">
            <a:xfrm>
              <a:off x="4024311" y="2591135"/>
              <a:ext cx="904446" cy="1527175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82" y="36"/>
                </a:cxn>
                <a:cxn ang="0">
                  <a:pos x="81" y="42"/>
                </a:cxn>
                <a:cxn ang="0">
                  <a:pos x="78" y="46"/>
                </a:cxn>
                <a:cxn ang="0">
                  <a:pos x="75" y="48"/>
                </a:cxn>
                <a:cxn ang="0">
                  <a:pos x="73" y="49"/>
                </a:cxn>
                <a:cxn ang="0">
                  <a:pos x="60" y="39"/>
                </a:cxn>
                <a:cxn ang="0">
                  <a:pos x="44" y="36"/>
                </a:cxn>
                <a:cxn ang="0">
                  <a:pos x="31" y="39"/>
                </a:cxn>
                <a:cxn ang="0">
                  <a:pos x="26" y="48"/>
                </a:cxn>
                <a:cxn ang="0">
                  <a:pos x="28" y="54"/>
                </a:cxn>
                <a:cxn ang="0">
                  <a:pos x="32" y="58"/>
                </a:cxn>
                <a:cxn ang="0">
                  <a:pos x="39" y="60"/>
                </a:cxn>
                <a:cxn ang="0">
                  <a:pos x="48" y="63"/>
                </a:cxn>
                <a:cxn ang="0">
                  <a:pos x="61" y="66"/>
                </a:cxn>
                <a:cxn ang="0">
                  <a:pos x="72" y="71"/>
                </a:cxn>
                <a:cxn ang="0">
                  <a:pos x="81" y="81"/>
                </a:cxn>
                <a:cxn ang="0">
                  <a:pos x="85" y="95"/>
                </a:cxn>
                <a:cxn ang="0">
                  <a:pos x="76" y="116"/>
                </a:cxn>
                <a:cxn ang="0">
                  <a:pos x="53" y="127"/>
                </a:cxn>
                <a:cxn ang="0">
                  <a:pos x="53" y="133"/>
                </a:cxn>
                <a:cxn ang="0">
                  <a:pos x="43" y="145"/>
                </a:cxn>
                <a:cxn ang="0">
                  <a:pos x="42" y="145"/>
                </a:cxn>
                <a:cxn ang="0">
                  <a:pos x="35" y="142"/>
                </a:cxn>
                <a:cxn ang="0">
                  <a:pos x="32" y="133"/>
                </a:cxn>
                <a:cxn ang="0">
                  <a:pos x="32" y="127"/>
                </a:cxn>
                <a:cxn ang="0">
                  <a:pos x="19" y="124"/>
                </a:cxn>
                <a:cxn ang="0">
                  <a:pos x="9" y="119"/>
                </a:cxn>
                <a:cxn ang="0">
                  <a:pos x="2" y="113"/>
                </a:cxn>
                <a:cxn ang="0">
                  <a:pos x="0" y="106"/>
                </a:cxn>
                <a:cxn ang="0">
                  <a:pos x="1" y="101"/>
                </a:cxn>
                <a:cxn ang="0">
                  <a:pos x="4" y="97"/>
                </a:cxn>
                <a:cxn ang="0">
                  <a:pos x="7" y="95"/>
                </a:cxn>
                <a:cxn ang="0">
                  <a:pos x="9" y="94"/>
                </a:cxn>
                <a:cxn ang="0">
                  <a:pos x="23" y="104"/>
                </a:cxn>
                <a:cxn ang="0">
                  <a:pos x="41" y="108"/>
                </a:cxn>
                <a:cxn ang="0">
                  <a:pos x="55" y="105"/>
                </a:cxn>
                <a:cxn ang="0">
                  <a:pos x="60" y="96"/>
                </a:cxn>
                <a:cxn ang="0">
                  <a:pos x="58" y="90"/>
                </a:cxn>
                <a:cxn ang="0">
                  <a:pos x="53" y="86"/>
                </a:cxn>
                <a:cxn ang="0">
                  <a:pos x="46" y="83"/>
                </a:cxn>
                <a:cxn ang="0">
                  <a:pos x="37" y="81"/>
                </a:cxn>
                <a:cxn ang="0">
                  <a:pos x="26" y="78"/>
                </a:cxn>
                <a:cxn ang="0">
                  <a:pos x="14" y="72"/>
                </a:cxn>
                <a:cxn ang="0">
                  <a:pos x="6" y="63"/>
                </a:cxn>
                <a:cxn ang="0">
                  <a:pos x="3" y="49"/>
                </a:cxn>
                <a:cxn ang="0">
                  <a:pos x="11" y="29"/>
                </a:cxn>
                <a:cxn ang="0">
                  <a:pos x="33" y="18"/>
                </a:cxn>
                <a:cxn ang="0">
                  <a:pos x="33" y="11"/>
                </a:cxn>
                <a:cxn ang="0">
                  <a:pos x="35" y="3"/>
                </a:cxn>
                <a:cxn ang="0">
                  <a:pos x="42" y="0"/>
                </a:cxn>
                <a:cxn ang="0">
                  <a:pos x="43" y="0"/>
                </a:cxn>
                <a:cxn ang="0">
                  <a:pos x="51" y="3"/>
                </a:cxn>
                <a:cxn ang="0">
                  <a:pos x="53" y="11"/>
                </a:cxn>
                <a:cxn ang="0">
                  <a:pos x="53" y="17"/>
                </a:cxn>
                <a:cxn ang="0">
                  <a:pos x="75" y="24"/>
                </a:cxn>
              </a:cxnLst>
              <a:rect l="0" t="0" r="r" b="b"/>
              <a:pathLst>
                <a:path w="85" h="145">
                  <a:moveTo>
                    <a:pt x="75" y="24"/>
                  </a:moveTo>
                  <a:cubicBezTo>
                    <a:pt x="80" y="28"/>
                    <a:pt x="82" y="32"/>
                    <a:pt x="82" y="36"/>
                  </a:cubicBezTo>
                  <a:cubicBezTo>
                    <a:pt x="82" y="38"/>
                    <a:pt x="82" y="40"/>
                    <a:pt x="81" y="42"/>
                  </a:cubicBezTo>
                  <a:cubicBezTo>
                    <a:pt x="80" y="43"/>
                    <a:pt x="79" y="45"/>
                    <a:pt x="78" y="46"/>
                  </a:cubicBezTo>
                  <a:cubicBezTo>
                    <a:pt x="77" y="47"/>
                    <a:pt x="76" y="48"/>
                    <a:pt x="75" y="48"/>
                  </a:cubicBezTo>
                  <a:cubicBezTo>
                    <a:pt x="74" y="49"/>
                    <a:pt x="73" y="49"/>
                    <a:pt x="73" y="49"/>
                  </a:cubicBezTo>
                  <a:cubicBezTo>
                    <a:pt x="70" y="45"/>
                    <a:pt x="66" y="42"/>
                    <a:pt x="60" y="39"/>
                  </a:cubicBezTo>
                  <a:cubicBezTo>
                    <a:pt x="55" y="37"/>
                    <a:pt x="50" y="36"/>
                    <a:pt x="44" y="36"/>
                  </a:cubicBezTo>
                  <a:cubicBezTo>
                    <a:pt x="39" y="36"/>
                    <a:pt x="34" y="37"/>
                    <a:pt x="31" y="39"/>
                  </a:cubicBezTo>
                  <a:cubicBezTo>
                    <a:pt x="28" y="42"/>
                    <a:pt x="26" y="45"/>
                    <a:pt x="26" y="48"/>
                  </a:cubicBezTo>
                  <a:cubicBezTo>
                    <a:pt x="26" y="51"/>
                    <a:pt x="27" y="52"/>
                    <a:pt x="28" y="54"/>
                  </a:cubicBezTo>
                  <a:cubicBezTo>
                    <a:pt x="29" y="56"/>
                    <a:pt x="30" y="57"/>
                    <a:pt x="32" y="58"/>
                  </a:cubicBezTo>
                  <a:cubicBezTo>
                    <a:pt x="34" y="59"/>
                    <a:pt x="37" y="60"/>
                    <a:pt x="39" y="60"/>
                  </a:cubicBezTo>
                  <a:cubicBezTo>
                    <a:pt x="42" y="61"/>
                    <a:pt x="45" y="62"/>
                    <a:pt x="48" y="63"/>
                  </a:cubicBezTo>
                  <a:cubicBezTo>
                    <a:pt x="52" y="63"/>
                    <a:pt x="56" y="64"/>
                    <a:pt x="61" y="66"/>
                  </a:cubicBezTo>
                  <a:cubicBezTo>
                    <a:pt x="65" y="67"/>
                    <a:pt x="69" y="69"/>
                    <a:pt x="72" y="71"/>
                  </a:cubicBezTo>
                  <a:cubicBezTo>
                    <a:pt x="76" y="74"/>
                    <a:pt x="79" y="77"/>
                    <a:pt x="81" y="81"/>
                  </a:cubicBezTo>
                  <a:cubicBezTo>
                    <a:pt x="83" y="84"/>
                    <a:pt x="85" y="89"/>
                    <a:pt x="85" y="95"/>
                  </a:cubicBezTo>
                  <a:cubicBezTo>
                    <a:pt x="85" y="103"/>
                    <a:pt x="82" y="110"/>
                    <a:pt x="76" y="116"/>
                  </a:cubicBezTo>
                  <a:cubicBezTo>
                    <a:pt x="71" y="121"/>
                    <a:pt x="63" y="125"/>
                    <a:pt x="53" y="127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53" y="141"/>
                    <a:pt x="49" y="145"/>
                    <a:pt x="43" y="145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38" y="145"/>
                    <a:pt x="36" y="144"/>
                    <a:pt x="35" y="142"/>
                  </a:cubicBezTo>
                  <a:cubicBezTo>
                    <a:pt x="33" y="140"/>
                    <a:pt x="32" y="137"/>
                    <a:pt x="32" y="133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27" y="126"/>
                    <a:pt x="23" y="125"/>
                    <a:pt x="19" y="124"/>
                  </a:cubicBezTo>
                  <a:cubicBezTo>
                    <a:pt x="15" y="123"/>
                    <a:pt x="11" y="121"/>
                    <a:pt x="9" y="119"/>
                  </a:cubicBezTo>
                  <a:cubicBezTo>
                    <a:pt x="6" y="117"/>
                    <a:pt x="4" y="115"/>
                    <a:pt x="2" y="113"/>
                  </a:cubicBezTo>
                  <a:cubicBezTo>
                    <a:pt x="1" y="111"/>
                    <a:pt x="0" y="108"/>
                    <a:pt x="0" y="106"/>
                  </a:cubicBezTo>
                  <a:cubicBezTo>
                    <a:pt x="0" y="104"/>
                    <a:pt x="1" y="102"/>
                    <a:pt x="1" y="101"/>
                  </a:cubicBezTo>
                  <a:cubicBezTo>
                    <a:pt x="2" y="99"/>
                    <a:pt x="3" y="98"/>
                    <a:pt x="4" y="97"/>
                  </a:cubicBezTo>
                  <a:cubicBezTo>
                    <a:pt x="5" y="96"/>
                    <a:pt x="6" y="95"/>
                    <a:pt x="7" y="95"/>
                  </a:cubicBezTo>
                  <a:cubicBezTo>
                    <a:pt x="8" y="94"/>
                    <a:pt x="9" y="94"/>
                    <a:pt x="9" y="94"/>
                  </a:cubicBezTo>
                  <a:cubicBezTo>
                    <a:pt x="12" y="98"/>
                    <a:pt x="17" y="101"/>
                    <a:pt x="23" y="104"/>
                  </a:cubicBezTo>
                  <a:cubicBezTo>
                    <a:pt x="28" y="107"/>
                    <a:pt x="35" y="108"/>
                    <a:pt x="41" y="108"/>
                  </a:cubicBezTo>
                  <a:cubicBezTo>
                    <a:pt x="47" y="108"/>
                    <a:pt x="52" y="107"/>
                    <a:pt x="55" y="105"/>
                  </a:cubicBezTo>
                  <a:cubicBezTo>
                    <a:pt x="59" y="102"/>
                    <a:pt x="60" y="99"/>
                    <a:pt x="60" y="96"/>
                  </a:cubicBezTo>
                  <a:cubicBezTo>
                    <a:pt x="60" y="93"/>
                    <a:pt x="60" y="91"/>
                    <a:pt x="58" y="90"/>
                  </a:cubicBezTo>
                  <a:cubicBezTo>
                    <a:pt x="57" y="88"/>
                    <a:pt x="55" y="87"/>
                    <a:pt x="53" y="86"/>
                  </a:cubicBezTo>
                  <a:cubicBezTo>
                    <a:pt x="51" y="85"/>
                    <a:pt x="49" y="84"/>
                    <a:pt x="46" y="83"/>
                  </a:cubicBezTo>
                  <a:cubicBezTo>
                    <a:pt x="43" y="82"/>
                    <a:pt x="40" y="81"/>
                    <a:pt x="37" y="81"/>
                  </a:cubicBezTo>
                  <a:cubicBezTo>
                    <a:pt x="34" y="80"/>
                    <a:pt x="30" y="79"/>
                    <a:pt x="26" y="78"/>
                  </a:cubicBezTo>
                  <a:cubicBezTo>
                    <a:pt x="22" y="76"/>
                    <a:pt x="18" y="74"/>
                    <a:pt x="14" y="72"/>
                  </a:cubicBezTo>
                  <a:cubicBezTo>
                    <a:pt x="11" y="70"/>
                    <a:pt x="8" y="67"/>
                    <a:pt x="6" y="63"/>
                  </a:cubicBezTo>
                  <a:cubicBezTo>
                    <a:pt x="4" y="59"/>
                    <a:pt x="3" y="55"/>
                    <a:pt x="3" y="49"/>
                  </a:cubicBezTo>
                  <a:cubicBezTo>
                    <a:pt x="3" y="41"/>
                    <a:pt x="5" y="34"/>
                    <a:pt x="11" y="29"/>
                  </a:cubicBezTo>
                  <a:cubicBezTo>
                    <a:pt x="16" y="23"/>
                    <a:pt x="23" y="19"/>
                    <a:pt x="33" y="18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7"/>
                    <a:pt x="33" y="5"/>
                    <a:pt x="35" y="3"/>
                  </a:cubicBezTo>
                  <a:cubicBezTo>
                    <a:pt x="36" y="1"/>
                    <a:pt x="39" y="0"/>
                    <a:pt x="4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7" y="0"/>
                    <a:pt x="49" y="1"/>
                    <a:pt x="51" y="3"/>
                  </a:cubicBezTo>
                  <a:cubicBezTo>
                    <a:pt x="52" y="5"/>
                    <a:pt x="53" y="7"/>
                    <a:pt x="53" y="11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62" y="18"/>
                    <a:pt x="70" y="21"/>
                    <a:pt x="75" y="24"/>
                  </a:cubicBezTo>
                  <a:close/>
                </a:path>
              </a:pathLst>
            </a:custGeom>
            <a:solidFill>
              <a:srgbClr val="BCE2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2" y="423008"/>
            <a:ext cx="9109075" cy="130333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Areas of Waste / </a:t>
            </a:r>
            <a:r>
              <a:rPr lang="en-US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Opportunities</a:t>
            </a: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 for Cost Savings</a:t>
            </a:r>
            <a:endParaRPr lang="en-US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541" y="2162175"/>
            <a:ext cx="4413859" cy="51292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Most pressing, unfunded maintenance needs:</a:t>
            </a:r>
          </a:p>
          <a:p>
            <a:pPr marL="858838" lvl="1" indent="-457200">
              <a:buBlip>
                <a:blip r:embed="rId2"/>
              </a:buBlip>
            </a:pPr>
            <a:r>
              <a:rPr lang="en-US" sz="2200" dirty="0" smtClean="0"/>
              <a:t>HVAC renewal</a:t>
            </a:r>
          </a:p>
          <a:p>
            <a:pPr marL="858838" lvl="1" indent="-457200">
              <a:buBlip>
                <a:blip r:embed="rId2"/>
              </a:buBlip>
            </a:pPr>
            <a:r>
              <a:rPr lang="en-US" sz="2200" dirty="0" smtClean="0"/>
              <a:t>Roof replacement</a:t>
            </a:r>
          </a:p>
          <a:p>
            <a:pPr marL="858838" lvl="1" indent="-457200">
              <a:buBlip>
                <a:blip r:embed="rId2"/>
              </a:buBlip>
            </a:pPr>
            <a:r>
              <a:rPr lang="en-US" sz="2200" dirty="0" smtClean="0"/>
              <a:t>Windows</a:t>
            </a:r>
          </a:p>
          <a:p>
            <a:pPr marL="858838" lvl="1" indent="-457200">
              <a:buBlip>
                <a:blip r:embed="rId2"/>
              </a:buBlip>
            </a:pPr>
            <a:r>
              <a:rPr lang="en-US" sz="2200" dirty="0" smtClean="0"/>
              <a:t>Electrical renovation </a:t>
            </a:r>
            <a:endParaRPr lang="en-US" sz="2200" dirty="0"/>
          </a:p>
          <a:p>
            <a:pPr marL="858838" lvl="1" indent="-457200">
              <a:buBlip>
                <a:blip r:embed="rId2"/>
              </a:buBlip>
            </a:pPr>
            <a:r>
              <a:rPr lang="en-US" sz="2200" dirty="0" smtClean="0"/>
              <a:t>IT infrastructure</a:t>
            </a:r>
          </a:p>
          <a:p>
            <a:pPr marL="858838" lvl="1" indent="-457200">
              <a:buBlip>
                <a:blip r:embed="rId2"/>
              </a:buBlip>
            </a:pPr>
            <a:r>
              <a:rPr lang="en-US" sz="2200" dirty="0" smtClean="0"/>
              <a:t>Sports lighting</a:t>
            </a:r>
            <a:endParaRPr lang="en-US" sz="2200" dirty="0"/>
          </a:p>
          <a:p>
            <a:pPr marL="858838" lvl="1" indent="-457200">
              <a:buBlip>
                <a:blip r:embed="rId2"/>
              </a:buBlip>
            </a:pPr>
            <a:r>
              <a:rPr lang="en-US" sz="2200" dirty="0" smtClean="0"/>
              <a:t>Energy and operational efficiency upgrades</a:t>
            </a:r>
          </a:p>
        </p:txBody>
      </p:sp>
    </p:spTree>
    <p:extLst>
      <p:ext uri="{BB962C8B-B14F-4D97-AF65-F5344CB8AC3E}">
        <p14:creationId xmlns:p14="http://schemas.microsoft.com/office/powerpoint/2010/main" val="106974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299915"/>
            <a:ext cx="9109075" cy="130333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Strategies for Implementing Efficiency Projects</a:t>
            </a:r>
            <a:endParaRPr lang="en-US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047500"/>
              </p:ext>
            </p:extLst>
          </p:nvPr>
        </p:nvGraphicFramePr>
        <p:xfrm>
          <a:off x="474663" y="1965960"/>
          <a:ext cx="9109075" cy="5255917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1695125">
                  <a:extLst>
                    <a:ext uri="{9D8B030D-6E8A-4147-A177-3AD203B41FA5}">
                      <a16:colId xmlns:a16="http://schemas.microsoft.com/office/drawing/2014/main" xmlns="" val="948578120"/>
                    </a:ext>
                  </a:extLst>
                </a:gridCol>
                <a:gridCol w="1471930">
                  <a:extLst>
                    <a:ext uri="{9D8B030D-6E8A-4147-A177-3AD203B41FA5}">
                      <a16:colId xmlns:a16="http://schemas.microsoft.com/office/drawing/2014/main" xmlns="" val="2269914422"/>
                    </a:ext>
                  </a:extLst>
                </a:gridCol>
                <a:gridCol w="1491240">
                  <a:extLst>
                    <a:ext uri="{9D8B030D-6E8A-4147-A177-3AD203B41FA5}">
                      <a16:colId xmlns:a16="http://schemas.microsoft.com/office/drawing/2014/main" xmlns="" val="770568986"/>
                    </a:ext>
                  </a:extLst>
                </a:gridCol>
                <a:gridCol w="1537126">
                  <a:extLst>
                    <a:ext uri="{9D8B030D-6E8A-4147-A177-3AD203B41FA5}">
                      <a16:colId xmlns:a16="http://schemas.microsoft.com/office/drawing/2014/main" xmlns="" val="2462920382"/>
                    </a:ext>
                  </a:extLst>
                </a:gridCol>
                <a:gridCol w="1445357">
                  <a:extLst>
                    <a:ext uri="{9D8B030D-6E8A-4147-A177-3AD203B41FA5}">
                      <a16:colId xmlns:a16="http://schemas.microsoft.com/office/drawing/2014/main" xmlns="" val="2734637359"/>
                    </a:ext>
                  </a:extLst>
                </a:gridCol>
                <a:gridCol w="1468297">
                  <a:extLst>
                    <a:ext uri="{9D8B030D-6E8A-4147-A177-3AD203B41FA5}">
                      <a16:colId xmlns:a16="http://schemas.microsoft.com/office/drawing/2014/main" xmlns="" val="2593868397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Delivery</a:t>
                      </a:r>
                      <a:r>
                        <a:rPr lang="en-US" sz="1700" b="1" u="none" strike="noStrike" baseline="0" dirty="0" smtClean="0">
                          <a:solidFill>
                            <a:srgbClr val="00B050"/>
                          </a:solidFill>
                          <a:effectLst/>
                        </a:rPr>
                        <a:t> Methods</a:t>
                      </a:r>
                      <a:endParaRPr lang="en-US" sz="17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Cost</a:t>
                      </a:r>
                      <a:endParaRPr lang="en-US" sz="17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Expertise </a:t>
                      </a:r>
                      <a:r>
                        <a:rPr lang="en-US" sz="17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&amp;</a:t>
                      </a:r>
                      <a:r>
                        <a:rPr lang="en-US" sz="1700" b="1" u="none" strike="noStrike" baseline="0" dirty="0" smtClean="0">
                          <a:solidFill>
                            <a:srgbClr val="00B050"/>
                          </a:solidFill>
                          <a:effectLst/>
                        </a:rPr>
                        <a:t> Time of Staff Needed</a:t>
                      </a:r>
                      <a:endParaRPr lang="en-US" sz="17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Magnitude of Work</a:t>
                      </a:r>
                      <a:endParaRPr lang="en-US" sz="17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Magnitude</a:t>
                      </a:r>
                      <a:r>
                        <a:rPr lang="en-US" sz="1700" b="1" u="none" strike="noStrike" baseline="0" dirty="0" smtClean="0">
                          <a:solidFill>
                            <a:srgbClr val="00B050"/>
                          </a:solidFill>
                          <a:effectLst/>
                        </a:rPr>
                        <a:t> of Impact</a:t>
                      </a:r>
                      <a:endParaRPr lang="en-US" sz="17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Investment Risk</a:t>
                      </a:r>
                      <a:endParaRPr lang="en-US" sz="17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3613149"/>
                  </a:ext>
                </a:extLst>
              </a:tr>
              <a:tr h="917261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7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In-house design / installation</a:t>
                      </a:r>
                      <a:endParaRPr lang="en-US" sz="17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</a:rPr>
                        <a:t>Low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High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</a:rPr>
                        <a:t>Low</a:t>
                      </a:r>
                      <a:endParaRPr lang="en-US" sz="17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</a:rPr>
                        <a:t>Low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</a:rPr>
                        <a:t>Moderate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4882822"/>
                  </a:ext>
                </a:extLst>
              </a:tr>
              <a:tr h="992948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7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Design - Bid- Build</a:t>
                      </a:r>
                      <a:endParaRPr lang="en-US" sz="17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</a:rPr>
                        <a:t>High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Low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</a:rPr>
                        <a:t>High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</a:rPr>
                        <a:t>Moderate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</a:rPr>
                        <a:t>Moderate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2233217"/>
                  </a:ext>
                </a:extLst>
              </a:tr>
              <a:tr h="1346920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7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Energy Performance Contract</a:t>
                      </a:r>
                      <a:endParaRPr lang="en-US" sz="17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</a:rPr>
                        <a:t>Low -</a:t>
                      </a:r>
                      <a:r>
                        <a:rPr lang="en-US" sz="1700" u="none" strike="noStrike" baseline="0" dirty="0" smtClean="0">
                          <a:effectLst/>
                        </a:rPr>
                        <a:t> None</a:t>
                      </a:r>
                      <a:endParaRPr lang="en-US" sz="1700" b="0" i="0" u="none" strike="noStrike" baseline="0" dirty="0" smtClean="0">
                        <a:solidFill>
                          <a:schemeClr val="dk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Low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</a:rPr>
                        <a:t>High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</a:rPr>
                        <a:t>High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</a:rPr>
                        <a:t>Low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2029485"/>
                  </a:ext>
                </a:extLst>
              </a:tr>
              <a:tr h="992948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en-US" sz="17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Behavioral Approach</a:t>
                      </a:r>
                      <a:endParaRPr lang="en-US" sz="17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 </a:t>
                      </a:r>
                      <a:r>
                        <a:rPr lang="en-US" sz="1700" u="none" strike="noStrike" dirty="0" smtClean="0">
                          <a:effectLst/>
                        </a:rPr>
                        <a:t>None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>
                          <a:effectLst/>
                        </a:rPr>
                        <a:t>Moderate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</a:rPr>
                        <a:t>None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u="none" strike="noStrike" dirty="0" smtClean="0">
                          <a:effectLst/>
                        </a:rPr>
                        <a:t>Moderate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Moderate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4782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71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2" y="44935"/>
            <a:ext cx="9340761" cy="130333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Energy Performance Contracting</a:t>
            </a:r>
          </a:p>
        </p:txBody>
      </p:sp>
      <p:pic>
        <p:nvPicPr>
          <p:cNvPr id="20484" name="Picture 11" descr="PC Funding Model"/>
          <p:cNvPicPr>
            <a:picLocks noChangeAspect="1" noChangeArrowheads="1"/>
          </p:cNvPicPr>
          <p:nvPr/>
        </p:nvPicPr>
        <p:blipFill>
          <a:blip r:embed="rId3"/>
          <a:srcRect l="6868" t="15158" r="62019"/>
          <a:stretch>
            <a:fillRect/>
          </a:stretch>
        </p:blipFill>
        <p:spPr bwMode="auto">
          <a:xfrm>
            <a:off x="2158950" y="4597248"/>
            <a:ext cx="1604458" cy="317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447651" y="1287807"/>
            <a:ext cx="69573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0047" bIns="12028"/>
          <a:lstStyle/>
          <a:p>
            <a:pPr defTabSz="1017468" fontAlgn="b">
              <a:lnSpc>
                <a:spcPct val="90000"/>
              </a:lnSpc>
              <a:spcBef>
                <a:spcPts val="199"/>
              </a:spcBef>
              <a:spcAft>
                <a:spcPts val="199"/>
              </a:spcAft>
            </a:pPr>
            <a:r>
              <a:rPr lang="en-US" sz="2400" b="1" dirty="0">
                <a:solidFill>
                  <a:srgbClr val="87D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 revenue stream</a:t>
            </a:r>
            <a:r>
              <a:rPr lang="en-US" sz="2400" dirty="0">
                <a:solidFill>
                  <a:srgbClr val="87D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Reinvest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15-30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energy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&amp; operational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costs into needed infrastructure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improvements</a:t>
            </a:r>
            <a:endParaRPr lang="en-US" sz="2200" b="1" dirty="0">
              <a:solidFill>
                <a:srgbClr val="87D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1017468" fontAlgn="b">
              <a:lnSpc>
                <a:spcPct val="90000"/>
              </a:lnSpc>
              <a:spcBef>
                <a:spcPts val="199"/>
              </a:spcBef>
              <a:spcAft>
                <a:spcPts val="199"/>
              </a:spcAft>
            </a:pPr>
            <a:endParaRPr lang="en-US" sz="2400" b="1" dirty="0" smtClean="0">
              <a:solidFill>
                <a:srgbClr val="87D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1017468" fontAlgn="b">
              <a:lnSpc>
                <a:spcPct val="90000"/>
              </a:lnSpc>
              <a:spcBef>
                <a:spcPts val="199"/>
              </a:spcBef>
              <a:spcAft>
                <a:spcPts val="199"/>
              </a:spcAft>
            </a:pPr>
            <a:r>
              <a:rPr lang="en-US" sz="2400" b="1" dirty="0" smtClean="0">
                <a:solidFill>
                  <a:srgbClr val="87D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lang="en-US" sz="2400" b="1" dirty="0">
                <a:solidFill>
                  <a:srgbClr val="87D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</a:t>
            </a:r>
            <a:r>
              <a:rPr lang="en-US" sz="2400" dirty="0">
                <a:solidFill>
                  <a:srgbClr val="87D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200" dirty="0">
                <a:solidFill>
                  <a:srgbClr val="6264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audit, design, implementation, fund                              sourcing  &amp; performance guarantee</a:t>
            </a:r>
            <a:br>
              <a:rPr lang="en-US" sz="2200" dirty="0">
                <a:solidFill>
                  <a:srgbClr val="62646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1" dirty="0" smtClean="0">
              <a:solidFill>
                <a:srgbClr val="87D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017468" fontAlgn="b">
              <a:lnSpc>
                <a:spcPct val="90000"/>
              </a:lnSpc>
              <a:spcBef>
                <a:spcPts val="199"/>
              </a:spcBef>
              <a:spcAft>
                <a:spcPts val="199"/>
              </a:spcAft>
            </a:pPr>
            <a:r>
              <a:rPr lang="en-US" sz="2400" b="1" dirty="0" smtClean="0">
                <a:solidFill>
                  <a:srgbClr val="87D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Long-Term Guarantee</a:t>
            </a:r>
            <a:r>
              <a:rPr lang="en-US" sz="2400" dirty="0" smtClean="0">
                <a:solidFill>
                  <a:srgbClr val="87D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Annual savings are guaranteed for a term of up to 20 years. In the occurrence of a savings shortfall, the ESCO covers the difference. </a:t>
            </a:r>
            <a:endParaRPr lang="en-US" sz="2400" dirty="0">
              <a:solidFill>
                <a:srgbClr val="87D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017468" fontAlgn="b">
              <a:lnSpc>
                <a:spcPct val="90000"/>
              </a:lnSpc>
              <a:spcBef>
                <a:spcPts val="199"/>
              </a:spcBef>
              <a:spcAft>
                <a:spcPts val="199"/>
              </a:spcAft>
            </a:pPr>
            <a:endParaRPr lang="en-US" sz="2400" b="1" dirty="0" smtClean="0">
              <a:solidFill>
                <a:srgbClr val="87D2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017468" fontAlgn="b">
              <a:lnSpc>
                <a:spcPct val="90000"/>
              </a:lnSpc>
              <a:spcBef>
                <a:spcPts val="199"/>
              </a:spcBef>
              <a:spcAft>
                <a:spcPts val="199"/>
              </a:spcAft>
            </a:pPr>
            <a:endParaRPr lang="en-US" sz="2200" dirty="0" smtClean="0">
              <a:solidFill>
                <a:srgbClr val="62646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90" name="AutoShape 19"/>
          <p:cNvSpPr>
            <a:spLocks noChangeArrowheads="1"/>
          </p:cNvSpPr>
          <p:nvPr/>
        </p:nvSpPr>
        <p:spPr bwMode="auto">
          <a:xfrm>
            <a:off x="7537386" y="1392238"/>
            <a:ext cx="2278038" cy="25895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>
            <a:noFill/>
            <a:round/>
            <a:headEnd/>
            <a:tailEnd/>
          </a:ln>
        </p:spPr>
        <p:txBody>
          <a:bodyPr wrap="none" lIns="101835" tIns="50917" rIns="101835" bIns="50917" anchor="ctr"/>
          <a:lstStyle/>
          <a:p>
            <a:pPr defTabSz="1017468"/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017468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017468"/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017468"/>
            <a:endParaRPr lang="en-US" sz="1600" i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017468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491" name="Picture 20" descr="Bo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8018" y="1733579"/>
            <a:ext cx="637258" cy="5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/>
          <p:nvPr/>
        </p:nvGrpSpPr>
        <p:grpSpPr>
          <a:xfrm>
            <a:off x="5484663" y="4569490"/>
            <a:ext cx="2010551" cy="3230668"/>
            <a:chOff x="5303072" y="5160208"/>
            <a:chExt cx="1494868" cy="2509109"/>
          </a:xfrm>
        </p:grpSpPr>
        <p:pic>
          <p:nvPicPr>
            <p:cNvPr id="20483" name="Picture 6" descr="PC Funding Model"/>
            <p:cNvPicPr>
              <a:picLocks noChangeAspect="1" noChangeArrowheads="1"/>
            </p:cNvPicPr>
            <p:nvPr/>
          </p:nvPicPr>
          <p:blipFill>
            <a:blip r:embed="rId3"/>
            <a:srcRect l="64758" t="15158" r="694"/>
            <a:stretch>
              <a:fillRect/>
            </a:stretch>
          </p:blipFill>
          <p:spPr bwMode="auto">
            <a:xfrm>
              <a:off x="5303072" y="5160208"/>
              <a:ext cx="1494868" cy="2509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5488156" y="5481801"/>
              <a:ext cx="150643" cy="503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979012" y="6184824"/>
            <a:ext cx="1437406" cy="75712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 defTabSz="1017468" fontAlgn="b">
              <a:lnSpc>
                <a:spcPct val="90000"/>
              </a:lnSpc>
              <a:spcBef>
                <a:spcPts val="199"/>
              </a:spcBef>
              <a:spcAft>
                <a:spcPts val="199"/>
              </a:spcAft>
            </a:pPr>
            <a:r>
              <a:rPr lang="en-US" sz="1600" dirty="0" smtClean="0">
                <a:solidFill>
                  <a:srgbClr val="42B4E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guaranteed savings</a:t>
            </a:r>
            <a:endParaRPr lang="en-US" sz="1600" dirty="0">
              <a:solidFill>
                <a:srgbClr val="42B4E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4" descr="arrow_smile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9012" y="4997444"/>
            <a:ext cx="1744627" cy="9067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7510374" y="2610571"/>
            <a:ext cx="2400300" cy="121011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 defTabSz="1017468"/>
            <a:r>
              <a:rPr lang="en-US" sz="1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Contracts for Energy Efficiency Services </a:t>
            </a:r>
          </a:p>
          <a:p>
            <a:pPr algn="ctr" defTabSz="1017468"/>
            <a:r>
              <a:rPr lang="en-US" sz="18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 Code 31-7-14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00662" y="1623723"/>
            <a:ext cx="1729628" cy="735358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Enabling Legislation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662214" y="2496208"/>
            <a:ext cx="2153210" cy="165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6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Funding Opportunities </a:t>
            </a:r>
            <a:endParaRPr lang="en-US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64" y="1505134"/>
            <a:ext cx="7367953" cy="5129213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Utility Rebates: 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 rebate programs                           from Mississippi utility providers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MDA Energy Efficiency Lease Program:                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Finance energy efficiency projects for a term of up                        to 20 years with no impact to bond capacity.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Energy Performance Contracting: 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Leverage guaranteed energy and operational savings to secure financing for a term of up to 20 years with                                           no upfront cost.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Blip>
                <a:blip r:embed="rId2"/>
              </a:buBlip>
            </a:pPr>
            <a:r>
              <a:rPr lang="en-US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Traditional Sources: </a:t>
            </a:r>
            <a:r>
              <a:rPr lang="en-US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Bond issue, QZAB, loans, cash, etc.</a:t>
            </a:r>
            <a:endParaRPr lang="en-US" dirty="0">
              <a:solidFill>
                <a:schemeClr val="accent4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/>
          <a:srcRect t="10711" b="6897"/>
          <a:stretch/>
        </p:blipFill>
        <p:spPr bwMode="auto">
          <a:xfrm>
            <a:off x="1011115" y="6013938"/>
            <a:ext cx="8282354" cy="17584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ounded Rectangle 4"/>
          <p:cNvSpPr/>
          <p:nvPr/>
        </p:nvSpPr>
        <p:spPr>
          <a:xfrm>
            <a:off x="7297615" y="1317551"/>
            <a:ext cx="2409831" cy="367648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42B4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04916" y="1647623"/>
            <a:ext cx="19962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helped Holly Springs SD, Marshall County SD &amp; the City of Tupelo each get about </a:t>
            </a:r>
            <a:r>
              <a:rPr lang="en-US" sz="2000" dirty="0" smtClean="0">
                <a:solidFill>
                  <a:srgbClr val="00B0F0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$100K in rebates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the TVA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EnergyRight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9"/>
          <a:stretch/>
        </p:blipFill>
        <p:spPr>
          <a:xfrm>
            <a:off x="5879836" y="1512277"/>
            <a:ext cx="1571429" cy="8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0213" y="286860"/>
            <a:ext cx="9169558" cy="1264285"/>
          </a:xfrm>
          <a:prstGeom prst="rect">
            <a:avLst/>
          </a:prstGeom>
        </p:spPr>
        <p:txBody>
          <a:bodyPr vert="horz" lIns="0" tIns="50257" rIns="0" bIns="50257" rtlCol="0" anchor="ctr">
            <a:noAutofit/>
          </a:bodyPr>
          <a:lstStyle/>
          <a:p>
            <a:pPr algn="ctr" defTabSz="1005134"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00B050"/>
                </a:solidFill>
                <a:latin typeface="Arial Rounded MT Bold" panose="020F0704030504030204" pitchFamily="34" charset="0"/>
                <a:ea typeface="+mj-ea"/>
                <a:cs typeface="Calibri" panose="020F0502020204030204" pitchFamily="34" charset="0"/>
              </a:rPr>
              <a:t>Funding Equation for </a:t>
            </a:r>
            <a:endParaRPr lang="en-US" sz="4000" dirty="0" smtClean="0">
              <a:solidFill>
                <a:srgbClr val="00B050"/>
              </a:solidFill>
              <a:latin typeface="Arial Rounded MT Bold" panose="020F0704030504030204" pitchFamily="34" charset="0"/>
              <a:ea typeface="+mj-ea"/>
              <a:cs typeface="Calibri" panose="020F0502020204030204" pitchFamily="34" charset="0"/>
            </a:endParaRPr>
          </a:p>
          <a:p>
            <a:pPr algn="ctr" defTabSz="1005134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B050"/>
                </a:solidFill>
                <a:latin typeface="Arial Rounded MT Bold" panose="020F0704030504030204" pitchFamily="34" charset="0"/>
                <a:ea typeface="+mj-ea"/>
                <a:cs typeface="Calibri" panose="020F0502020204030204" pitchFamily="34" charset="0"/>
              </a:rPr>
              <a:t>Biloxi Public Schools</a:t>
            </a:r>
            <a:endParaRPr lang="en-US" sz="4000" i="1" dirty="0">
              <a:solidFill>
                <a:srgbClr val="00B050"/>
              </a:solidFill>
              <a:latin typeface="Arial Rounded MT Bold" panose="020F07040305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Text Box 145"/>
          <p:cNvSpPr txBox="1">
            <a:spLocks noChangeArrowheads="1"/>
          </p:cNvSpPr>
          <p:nvPr/>
        </p:nvSpPr>
        <p:spPr bwMode="auto">
          <a:xfrm>
            <a:off x="202810" y="2133855"/>
            <a:ext cx="2179320" cy="99861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100466" tIns="50234" rIns="100466" bIns="50234">
            <a:spAutoFit/>
          </a:bodyPr>
          <a:lstStyle/>
          <a:p>
            <a:pPr defTabSz="1002348"/>
            <a:r>
              <a:rPr lang="en-US" sz="2310" dirty="0" smtClean="0">
                <a:solidFill>
                  <a:srgbClr val="00B050"/>
                </a:solidFill>
                <a:latin typeface="Arial Rounded MT Bold" pitchFamily="34" charset="0"/>
              </a:rPr>
              <a:t>$1.6M</a:t>
            </a:r>
            <a:endParaRPr lang="en-US" sz="2310" dirty="0">
              <a:solidFill>
                <a:srgbClr val="00B050"/>
              </a:solidFill>
              <a:latin typeface="Arial Rounded MT Bold" pitchFamily="34" charset="0"/>
            </a:endParaRPr>
          </a:p>
          <a:p>
            <a:pPr defTabSz="1002348"/>
            <a:r>
              <a:rPr lang="en-US" sz="1760" dirty="0">
                <a:latin typeface="Calibri" pitchFamily="34" charset="0"/>
              </a:rPr>
              <a:t>Baseline electricity, gas &amp; water budget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52882" y="2201957"/>
            <a:ext cx="1401192" cy="1466851"/>
            <a:chOff x="2117712" y="2325052"/>
            <a:chExt cx="1401192" cy="1466851"/>
          </a:xfrm>
        </p:grpSpPr>
        <p:sp>
          <p:nvSpPr>
            <p:cNvPr id="7" name="Text Box 147"/>
            <p:cNvSpPr txBox="1">
              <a:spLocks noChangeArrowheads="1"/>
            </p:cNvSpPr>
            <p:nvPr/>
          </p:nvSpPr>
          <p:spPr bwMode="auto">
            <a:xfrm>
              <a:off x="2172545" y="3058478"/>
              <a:ext cx="1346359" cy="710847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lIns="100466" tIns="50234" rIns="100466" bIns="50234">
              <a:spAutoFit/>
            </a:bodyPr>
            <a:lstStyle/>
            <a:p>
              <a:pPr algn="ctr" defTabSz="1002348"/>
              <a:r>
                <a:rPr lang="en-US" sz="1980" dirty="0" smtClean="0">
                  <a:solidFill>
                    <a:srgbClr val="00B050"/>
                  </a:solidFill>
                </a:rPr>
                <a:t>15% savings</a:t>
              </a:r>
              <a:endParaRPr lang="en-US" sz="1980" dirty="0">
                <a:solidFill>
                  <a:srgbClr val="00B050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117712" y="2325052"/>
              <a:ext cx="1391623" cy="1466851"/>
              <a:chOff x="2117712" y="2325052"/>
              <a:chExt cx="1391623" cy="1466851"/>
            </a:xfrm>
          </p:grpSpPr>
          <p:pic>
            <p:nvPicPr>
              <p:cNvPr id="6" name="Picture 146" descr="Arrow_right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269706" y="2325052"/>
                <a:ext cx="1192688" cy="792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48" descr="brace_right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2117712" y="3093403"/>
                <a:ext cx="141447" cy="698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49" descr="brace_left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3366142" y="3077687"/>
                <a:ext cx="143193" cy="6967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" name="Text Box 150"/>
          <p:cNvSpPr txBox="1">
            <a:spLocks noChangeArrowheads="1"/>
          </p:cNvSpPr>
          <p:nvPr/>
        </p:nvSpPr>
        <p:spPr bwMode="auto">
          <a:xfrm>
            <a:off x="3511954" y="2130362"/>
            <a:ext cx="2305050" cy="126946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100466" tIns="50234" rIns="100466" bIns="50234">
            <a:spAutoFit/>
          </a:bodyPr>
          <a:lstStyle/>
          <a:p>
            <a:pPr defTabSz="1002348"/>
            <a:r>
              <a:rPr lang="en-US" sz="2310" dirty="0" smtClean="0">
                <a:solidFill>
                  <a:srgbClr val="00B050"/>
                </a:solidFill>
                <a:latin typeface="Arial Rounded MT Bold" pitchFamily="34" charset="0"/>
              </a:rPr>
              <a:t>$244,000</a:t>
            </a:r>
            <a:endParaRPr lang="en-US" sz="2310" dirty="0">
              <a:solidFill>
                <a:srgbClr val="00B050"/>
              </a:solidFill>
              <a:latin typeface="Arial Rounded MT Bold" pitchFamily="34" charset="0"/>
            </a:endParaRPr>
          </a:p>
          <a:p>
            <a:pPr defTabSz="1002348"/>
            <a:r>
              <a:rPr lang="en-US" sz="1760" dirty="0" smtClean="0">
                <a:latin typeface="Calibri" pitchFamily="34" charset="0"/>
              </a:rPr>
              <a:t>Annual Guaranteed Savings</a:t>
            </a:r>
            <a:endParaRPr lang="en-US" sz="1760" dirty="0">
              <a:latin typeface="Calibri" pitchFamily="34" charset="0"/>
            </a:endParaRPr>
          </a:p>
          <a:p>
            <a:pPr defTabSz="1002348"/>
            <a:endParaRPr lang="en-US" sz="1760" dirty="0"/>
          </a:p>
        </p:txBody>
      </p:sp>
      <p:grpSp>
        <p:nvGrpSpPr>
          <p:cNvPr id="26" name="Group 25"/>
          <p:cNvGrpSpPr/>
          <p:nvPr/>
        </p:nvGrpSpPr>
        <p:grpSpPr>
          <a:xfrm>
            <a:off x="-29442" y="3117186"/>
            <a:ext cx="6833063" cy="4037137"/>
            <a:chOff x="-64612" y="3240281"/>
            <a:chExt cx="6833063" cy="4037137"/>
          </a:xfrm>
        </p:grpSpPr>
        <p:sp>
          <p:nvSpPr>
            <p:cNvPr id="14" name="Text Box 163"/>
            <p:cNvSpPr txBox="1">
              <a:spLocks noChangeArrowheads="1"/>
            </p:cNvSpPr>
            <p:nvPr/>
          </p:nvSpPr>
          <p:spPr bwMode="auto">
            <a:xfrm>
              <a:off x="167640" y="4193541"/>
              <a:ext cx="3548380" cy="77855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lIns="100466" tIns="50234" rIns="100466" bIns="50234">
              <a:spAutoFit/>
            </a:bodyPr>
            <a:lstStyle/>
            <a:p>
              <a:pPr algn="r" defTabSz="1002348"/>
              <a:r>
                <a:rPr lang="en-US" sz="2200" dirty="0" smtClean="0">
                  <a:solidFill>
                    <a:srgbClr val="00B050"/>
                  </a:solidFill>
                  <a:latin typeface="Arial Rounded MT Bold" pitchFamily="34" charset="0"/>
                </a:rPr>
                <a:t>$3 Million - Comprehensive Solution</a:t>
              </a:r>
              <a:endParaRPr lang="en-US" sz="2200" dirty="0">
                <a:solidFill>
                  <a:srgbClr val="00B050"/>
                </a:solidFill>
                <a:latin typeface="Arial Rounded MT Bold" pitchFamily="34" charset="0"/>
              </a:endParaRPr>
            </a:p>
          </p:txBody>
        </p:sp>
        <p:pic>
          <p:nvPicPr>
            <p:cNvPr id="15" name="Picture 164" descr="brace_righ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75856" y="4092258"/>
              <a:ext cx="867887" cy="3185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65"/>
            <p:cNvSpPr txBox="1">
              <a:spLocks noChangeArrowheads="1"/>
            </p:cNvSpPr>
            <p:nvPr/>
          </p:nvSpPr>
          <p:spPr bwMode="auto">
            <a:xfrm>
              <a:off x="-64612" y="4931389"/>
              <a:ext cx="3780632" cy="226826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lIns="100466" tIns="50234" rIns="100466" bIns="50234">
              <a:spAutoFit/>
            </a:bodyPr>
            <a:lstStyle/>
            <a:p>
              <a:pPr marL="256699" indent="-256699" algn="r" defTabSz="1002348">
                <a:spcBef>
                  <a:spcPct val="20000"/>
                </a:spcBef>
                <a:buFontTx/>
                <a:buChar char="•"/>
              </a:pPr>
              <a:r>
                <a:rPr lang="en-US" sz="1760" dirty="0" smtClean="0">
                  <a:latin typeface="Calibri" pitchFamily="34" charset="0"/>
                </a:rPr>
                <a:t>HVAC renovations</a:t>
              </a:r>
            </a:p>
            <a:p>
              <a:pPr marL="256699" indent="-256699" algn="r" defTabSz="1002348">
                <a:spcBef>
                  <a:spcPct val="20000"/>
                </a:spcBef>
                <a:buFontTx/>
                <a:buChar char="•"/>
              </a:pPr>
              <a:r>
                <a:rPr lang="en-US" sz="1760" dirty="0" smtClean="0">
                  <a:latin typeface="Calibri" pitchFamily="34" charset="0"/>
                </a:rPr>
                <a:t>District-wide Lighting retrofits</a:t>
              </a:r>
            </a:p>
            <a:p>
              <a:pPr marL="256699" indent="-256699" algn="r" defTabSz="1002348">
                <a:spcBef>
                  <a:spcPct val="20000"/>
                </a:spcBef>
                <a:buFontTx/>
                <a:buChar char="•"/>
              </a:pPr>
              <a:r>
                <a:rPr lang="en-US" sz="1760" dirty="0" smtClean="0">
                  <a:latin typeface="Calibri" pitchFamily="34" charset="0"/>
                </a:rPr>
                <a:t>District-wide Building Automation</a:t>
              </a:r>
            </a:p>
            <a:p>
              <a:pPr marL="256699" indent="-256699" algn="r" defTabSz="1002348">
                <a:spcBef>
                  <a:spcPct val="20000"/>
                </a:spcBef>
                <a:buFontTx/>
                <a:buChar char="•"/>
              </a:pPr>
              <a:r>
                <a:rPr lang="en-US" sz="1760" dirty="0" smtClean="0">
                  <a:latin typeface="Calibri" pitchFamily="34" charset="0"/>
                </a:rPr>
                <a:t>Retro-Commissioning existing Building Automation</a:t>
              </a:r>
            </a:p>
            <a:p>
              <a:pPr marL="256699" indent="-256699" algn="r" defTabSz="1002348">
                <a:spcBef>
                  <a:spcPct val="20000"/>
                </a:spcBef>
                <a:buFontTx/>
                <a:buChar char="•"/>
              </a:pPr>
              <a:r>
                <a:rPr lang="en-US" sz="1760" dirty="0" smtClean="0">
                  <a:latin typeface="Calibri" pitchFamily="34" charset="0"/>
                </a:rPr>
                <a:t>Plumbing retrofits to conserve water</a:t>
              </a:r>
            </a:p>
            <a:p>
              <a:pPr marL="256699" indent="-256699" algn="r" defTabSz="1002348">
                <a:spcBef>
                  <a:spcPct val="20000"/>
                </a:spcBef>
                <a:buFontTx/>
                <a:buChar char="•"/>
              </a:pPr>
              <a:endParaRPr lang="en-US" sz="1760" dirty="0">
                <a:latin typeface="Calibri" pitchFamily="34" charset="0"/>
              </a:endParaRPr>
            </a:p>
          </p:txBody>
        </p:sp>
        <p:pic>
          <p:nvPicPr>
            <p:cNvPr id="17" name="Picture 166" descr="Arrow_turn_righ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6621878">
              <a:off x="4404543" y="3396171"/>
              <a:ext cx="2519798" cy="2208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5513819" y="2060299"/>
            <a:ext cx="4413944" cy="1703565"/>
            <a:chOff x="5478649" y="2183394"/>
            <a:chExt cx="4413944" cy="1703565"/>
          </a:xfrm>
        </p:grpSpPr>
        <p:grpSp>
          <p:nvGrpSpPr>
            <p:cNvPr id="18" name="Group 17"/>
            <p:cNvGrpSpPr/>
            <p:nvPr/>
          </p:nvGrpSpPr>
          <p:grpSpPr>
            <a:xfrm>
              <a:off x="5478649" y="2183394"/>
              <a:ext cx="4413944" cy="1398746"/>
              <a:chOff x="5366803" y="2218532"/>
              <a:chExt cx="4413944" cy="1398746"/>
            </a:xfrm>
          </p:grpSpPr>
          <p:pic>
            <p:nvPicPr>
              <p:cNvPr id="11" name="Picture 151" descr="Equal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366803" y="2360190"/>
                <a:ext cx="920273" cy="686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AutoShape 153"/>
              <p:cNvSpPr>
                <a:spLocks noChangeArrowheads="1"/>
              </p:cNvSpPr>
              <p:nvPr/>
            </p:nvSpPr>
            <p:spPr bwMode="auto">
              <a:xfrm>
                <a:off x="6296978" y="2218532"/>
                <a:ext cx="3483769" cy="1398746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99FF66"/>
                </a:solidFill>
                <a:round/>
                <a:headEnd/>
                <a:tailEnd/>
              </a:ln>
            </p:spPr>
            <p:txBody>
              <a:bodyPr wrap="none" lIns="90174" tIns="45085" rIns="90174" bIns="45085" anchor="ctr"/>
              <a:lstStyle/>
              <a:p>
                <a:endParaRPr lang="en-US" sz="8140"/>
              </a:p>
            </p:txBody>
          </p:sp>
        </p:grpSp>
        <p:sp>
          <p:nvSpPr>
            <p:cNvPr id="12" name="Text Box 152"/>
            <p:cNvSpPr txBox="1">
              <a:spLocks noChangeArrowheads="1"/>
            </p:cNvSpPr>
            <p:nvPr/>
          </p:nvSpPr>
          <p:spPr bwMode="auto">
            <a:xfrm>
              <a:off x="6565776" y="2207841"/>
              <a:ext cx="3326817" cy="99861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 wrap="square" lIns="100466" tIns="50234" rIns="100466" bIns="50234">
              <a:spAutoFit/>
            </a:bodyPr>
            <a:lstStyle/>
            <a:p>
              <a:pPr defTabSz="1002348"/>
              <a:r>
                <a:rPr lang="en-US" sz="2310" dirty="0" smtClean="0">
                  <a:solidFill>
                    <a:srgbClr val="00B050"/>
                  </a:solidFill>
                  <a:latin typeface="Arial Rounded MT Bold" pitchFamily="34" charset="0"/>
                </a:rPr>
                <a:t>$4.5 Million</a:t>
              </a:r>
              <a:endParaRPr lang="en-US" sz="2310" dirty="0">
                <a:solidFill>
                  <a:srgbClr val="00B050"/>
                </a:solidFill>
                <a:latin typeface="Arial Rounded MT Bold" pitchFamily="34" charset="0"/>
              </a:endParaRPr>
            </a:p>
            <a:p>
              <a:pPr defTabSz="1002348"/>
              <a:r>
                <a:rPr lang="en-US" sz="1760" dirty="0">
                  <a:latin typeface="Calibri" pitchFamily="34" charset="0"/>
                </a:rPr>
                <a:t>Total </a:t>
              </a:r>
              <a:r>
                <a:rPr lang="en-US" sz="1760" dirty="0" smtClean="0">
                  <a:latin typeface="Calibri" pitchFamily="34" charset="0"/>
                </a:rPr>
                <a:t>guaranteed savings over 15 year partnership</a:t>
              </a:r>
              <a:endParaRPr lang="en-US" sz="2090" dirty="0"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6705600" y="3582353"/>
              <a:ext cx="3091424" cy="304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0489" tIns="50246" rIns="100489" bIns="50246">
              <a:spAutoFit/>
            </a:bodyPr>
            <a:lstStyle/>
            <a:p>
              <a:r>
                <a:rPr lang="en-US" sz="1320" dirty="0">
                  <a:latin typeface="Calibri" pitchFamily="34" charset="0"/>
                </a:rPr>
                <a:t>* Assume 3% annual utility rate escalation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644210" y="4126821"/>
            <a:ext cx="4283553" cy="3031953"/>
            <a:chOff x="5607208" y="3970020"/>
            <a:chExt cx="4283553" cy="3657197"/>
          </a:xfrm>
        </p:grpSpPr>
        <p:sp>
          <p:nvSpPr>
            <p:cNvPr id="21" name="AutoShape 153"/>
            <p:cNvSpPr>
              <a:spLocks noChangeArrowheads="1"/>
            </p:cNvSpPr>
            <p:nvPr/>
          </p:nvSpPr>
          <p:spPr bwMode="auto">
            <a:xfrm>
              <a:off x="5607208" y="5028431"/>
              <a:ext cx="4283553" cy="249961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99FF66"/>
              </a:solidFill>
              <a:round/>
              <a:headEnd/>
              <a:tailEnd/>
            </a:ln>
          </p:spPr>
          <p:txBody>
            <a:bodyPr wrap="none" lIns="90174" tIns="45085" rIns="90174" bIns="45085" anchor="ctr"/>
            <a:lstStyle/>
            <a:p>
              <a:endParaRPr lang="en-US" sz="814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783581" y="3970020"/>
              <a:ext cx="4098446" cy="3657197"/>
              <a:chOff x="5783581" y="3970020"/>
              <a:chExt cx="4098446" cy="3657197"/>
            </a:xfrm>
          </p:grpSpPr>
          <p:sp>
            <p:nvSpPr>
              <p:cNvPr id="20" name="Text Box 152"/>
              <p:cNvSpPr txBox="1">
                <a:spLocks noChangeArrowheads="1"/>
              </p:cNvSpPr>
              <p:nvPr/>
            </p:nvSpPr>
            <p:spPr bwMode="auto">
              <a:xfrm>
                <a:off x="5783581" y="5054626"/>
                <a:ext cx="4098446" cy="257259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</p:spPr>
            <p:txBody>
              <a:bodyPr wrap="square" lIns="100466" tIns="50234" rIns="100466" bIns="50234">
                <a:spAutoFit/>
              </a:bodyPr>
              <a:lstStyle/>
              <a:p>
                <a:pPr defTabSz="1002348"/>
                <a:endParaRPr lang="en-US" sz="880" dirty="0">
                  <a:latin typeface="Calibri" pitchFamily="34" charset="0"/>
                </a:endParaRPr>
              </a:p>
              <a:p>
                <a:pPr marL="260192" indent="-260192" defTabSz="1002348">
                  <a:buFont typeface="Arial" pitchFamily="34" charset="0"/>
                  <a:buChar char="•"/>
                </a:pPr>
                <a:r>
                  <a:rPr lang="en-US" sz="1760" dirty="0" smtClean="0">
                    <a:latin typeface="Calibri" pitchFamily="34" charset="0"/>
                  </a:rPr>
                  <a:t>0.8% Qualified School Construction Bond</a:t>
                </a:r>
              </a:p>
              <a:p>
                <a:pPr marL="260192" indent="-260192" defTabSz="1002348">
                  <a:buFont typeface="Arial" pitchFamily="34" charset="0"/>
                  <a:buChar char="•"/>
                </a:pPr>
                <a:r>
                  <a:rPr lang="en-US" sz="1760" dirty="0" smtClean="0">
                    <a:latin typeface="Calibri" pitchFamily="34" charset="0"/>
                  </a:rPr>
                  <a:t>$740K SEP Performance Contracting Grant from MDA</a:t>
                </a:r>
              </a:p>
              <a:p>
                <a:pPr marL="260192" indent="-260192" defTabSz="1002348">
                  <a:buFont typeface="Arial" pitchFamily="34" charset="0"/>
                  <a:buChar char="•"/>
                </a:pPr>
                <a:r>
                  <a:rPr lang="en-US" sz="1760" dirty="0" smtClean="0">
                    <a:latin typeface="Calibri" pitchFamily="34" charset="0"/>
                  </a:rPr>
                  <a:t>No upfront or out-of-pocket – Over $1M in positive cash flow!</a:t>
                </a:r>
                <a:endParaRPr lang="en-US" sz="1760" dirty="0">
                  <a:latin typeface="Calibri" pitchFamily="34" charset="0"/>
                </a:endParaRPr>
              </a:p>
              <a:p>
                <a:pPr marL="260192" indent="-260192" defTabSz="1002348">
                  <a:buFont typeface="Arial" pitchFamily="34" charset="0"/>
                  <a:buChar char="•"/>
                </a:pPr>
                <a:endParaRPr lang="en-US" sz="1760" dirty="0">
                  <a:latin typeface="Calibri" pitchFamily="34" charset="0"/>
                </a:endParaRPr>
              </a:p>
            </p:txBody>
          </p:sp>
          <p:sp>
            <p:nvSpPr>
              <p:cNvPr id="22" name="Freeform 121"/>
              <p:cNvSpPr>
                <a:spLocks/>
              </p:cNvSpPr>
              <p:nvPr/>
            </p:nvSpPr>
            <p:spPr bwMode="auto">
              <a:xfrm>
                <a:off x="6621780" y="3970020"/>
                <a:ext cx="670560" cy="1199679"/>
              </a:xfrm>
              <a:custGeom>
                <a:avLst/>
                <a:gdLst/>
                <a:ahLst/>
                <a:cxnLst>
                  <a:cxn ang="0">
                    <a:pos x="75" y="24"/>
                  </a:cxn>
                  <a:cxn ang="0">
                    <a:pos x="82" y="36"/>
                  </a:cxn>
                  <a:cxn ang="0">
                    <a:pos x="81" y="42"/>
                  </a:cxn>
                  <a:cxn ang="0">
                    <a:pos x="78" y="46"/>
                  </a:cxn>
                  <a:cxn ang="0">
                    <a:pos x="75" y="48"/>
                  </a:cxn>
                  <a:cxn ang="0">
                    <a:pos x="73" y="49"/>
                  </a:cxn>
                  <a:cxn ang="0">
                    <a:pos x="60" y="39"/>
                  </a:cxn>
                  <a:cxn ang="0">
                    <a:pos x="44" y="36"/>
                  </a:cxn>
                  <a:cxn ang="0">
                    <a:pos x="31" y="39"/>
                  </a:cxn>
                  <a:cxn ang="0">
                    <a:pos x="26" y="48"/>
                  </a:cxn>
                  <a:cxn ang="0">
                    <a:pos x="28" y="54"/>
                  </a:cxn>
                  <a:cxn ang="0">
                    <a:pos x="32" y="58"/>
                  </a:cxn>
                  <a:cxn ang="0">
                    <a:pos x="39" y="60"/>
                  </a:cxn>
                  <a:cxn ang="0">
                    <a:pos x="48" y="63"/>
                  </a:cxn>
                  <a:cxn ang="0">
                    <a:pos x="61" y="66"/>
                  </a:cxn>
                  <a:cxn ang="0">
                    <a:pos x="72" y="71"/>
                  </a:cxn>
                  <a:cxn ang="0">
                    <a:pos x="81" y="81"/>
                  </a:cxn>
                  <a:cxn ang="0">
                    <a:pos x="85" y="95"/>
                  </a:cxn>
                  <a:cxn ang="0">
                    <a:pos x="76" y="116"/>
                  </a:cxn>
                  <a:cxn ang="0">
                    <a:pos x="53" y="127"/>
                  </a:cxn>
                  <a:cxn ang="0">
                    <a:pos x="53" y="133"/>
                  </a:cxn>
                  <a:cxn ang="0">
                    <a:pos x="43" y="145"/>
                  </a:cxn>
                  <a:cxn ang="0">
                    <a:pos x="42" y="145"/>
                  </a:cxn>
                  <a:cxn ang="0">
                    <a:pos x="35" y="142"/>
                  </a:cxn>
                  <a:cxn ang="0">
                    <a:pos x="32" y="133"/>
                  </a:cxn>
                  <a:cxn ang="0">
                    <a:pos x="32" y="127"/>
                  </a:cxn>
                  <a:cxn ang="0">
                    <a:pos x="19" y="124"/>
                  </a:cxn>
                  <a:cxn ang="0">
                    <a:pos x="9" y="119"/>
                  </a:cxn>
                  <a:cxn ang="0">
                    <a:pos x="2" y="113"/>
                  </a:cxn>
                  <a:cxn ang="0">
                    <a:pos x="0" y="106"/>
                  </a:cxn>
                  <a:cxn ang="0">
                    <a:pos x="1" y="101"/>
                  </a:cxn>
                  <a:cxn ang="0">
                    <a:pos x="4" y="97"/>
                  </a:cxn>
                  <a:cxn ang="0">
                    <a:pos x="7" y="95"/>
                  </a:cxn>
                  <a:cxn ang="0">
                    <a:pos x="9" y="94"/>
                  </a:cxn>
                  <a:cxn ang="0">
                    <a:pos x="23" y="104"/>
                  </a:cxn>
                  <a:cxn ang="0">
                    <a:pos x="41" y="108"/>
                  </a:cxn>
                  <a:cxn ang="0">
                    <a:pos x="55" y="105"/>
                  </a:cxn>
                  <a:cxn ang="0">
                    <a:pos x="60" y="96"/>
                  </a:cxn>
                  <a:cxn ang="0">
                    <a:pos x="58" y="90"/>
                  </a:cxn>
                  <a:cxn ang="0">
                    <a:pos x="53" y="86"/>
                  </a:cxn>
                  <a:cxn ang="0">
                    <a:pos x="46" y="83"/>
                  </a:cxn>
                  <a:cxn ang="0">
                    <a:pos x="37" y="81"/>
                  </a:cxn>
                  <a:cxn ang="0">
                    <a:pos x="26" y="78"/>
                  </a:cxn>
                  <a:cxn ang="0">
                    <a:pos x="14" y="72"/>
                  </a:cxn>
                  <a:cxn ang="0">
                    <a:pos x="6" y="63"/>
                  </a:cxn>
                  <a:cxn ang="0">
                    <a:pos x="3" y="49"/>
                  </a:cxn>
                  <a:cxn ang="0">
                    <a:pos x="11" y="29"/>
                  </a:cxn>
                  <a:cxn ang="0">
                    <a:pos x="33" y="18"/>
                  </a:cxn>
                  <a:cxn ang="0">
                    <a:pos x="33" y="11"/>
                  </a:cxn>
                  <a:cxn ang="0">
                    <a:pos x="35" y="3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51" y="3"/>
                  </a:cxn>
                  <a:cxn ang="0">
                    <a:pos x="53" y="11"/>
                  </a:cxn>
                  <a:cxn ang="0">
                    <a:pos x="53" y="17"/>
                  </a:cxn>
                  <a:cxn ang="0">
                    <a:pos x="75" y="24"/>
                  </a:cxn>
                </a:cxnLst>
                <a:rect l="0" t="0" r="r" b="b"/>
                <a:pathLst>
                  <a:path w="85" h="145">
                    <a:moveTo>
                      <a:pt x="75" y="24"/>
                    </a:moveTo>
                    <a:cubicBezTo>
                      <a:pt x="80" y="28"/>
                      <a:pt x="82" y="32"/>
                      <a:pt x="82" y="36"/>
                    </a:cubicBezTo>
                    <a:cubicBezTo>
                      <a:pt x="82" y="38"/>
                      <a:pt x="82" y="40"/>
                      <a:pt x="81" y="42"/>
                    </a:cubicBezTo>
                    <a:cubicBezTo>
                      <a:pt x="80" y="43"/>
                      <a:pt x="79" y="45"/>
                      <a:pt x="78" y="46"/>
                    </a:cubicBezTo>
                    <a:cubicBezTo>
                      <a:pt x="77" y="47"/>
                      <a:pt x="76" y="48"/>
                      <a:pt x="75" y="48"/>
                    </a:cubicBezTo>
                    <a:cubicBezTo>
                      <a:pt x="74" y="49"/>
                      <a:pt x="73" y="49"/>
                      <a:pt x="73" y="49"/>
                    </a:cubicBezTo>
                    <a:cubicBezTo>
                      <a:pt x="70" y="45"/>
                      <a:pt x="66" y="42"/>
                      <a:pt x="60" y="39"/>
                    </a:cubicBezTo>
                    <a:cubicBezTo>
                      <a:pt x="55" y="37"/>
                      <a:pt x="50" y="36"/>
                      <a:pt x="44" y="36"/>
                    </a:cubicBezTo>
                    <a:cubicBezTo>
                      <a:pt x="39" y="36"/>
                      <a:pt x="34" y="37"/>
                      <a:pt x="31" y="39"/>
                    </a:cubicBezTo>
                    <a:cubicBezTo>
                      <a:pt x="28" y="42"/>
                      <a:pt x="26" y="45"/>
                      <a:pt x="26" y="48"/>
                    </a:cubicBezTo>
                    <a:cubicBezTo>
                      <a:pt x="26" y="51"/>
                      <a:pt x="27" y="52"/>
                      <a:pt x="28" y="54"/>
                    </a:cubicBezTo>
                    <a:cubicBezTo>
                      <a:pt x="29" y="56"/>
                      <a:pt x="30" y="57"/>
                      <a:pt x="32" y="58"/>
                    </a:cubicBezTo>
                    <a:cubicBezTo>
                      <a:pt x="34" y="59"/>
                      <a:pt x="37" y="60"/>
                      <a:pt x="39" y="60"/>
                    </a:cubicBezTo>
                    <a:cubicBezTo>
                      <a:pt x="42" y="61"/>
                      <a:pt x="45" y="62"/>
                      <a:pt x="48" y="63"/>
                    </a:cubicBezTo>
                    <a:cubicBezTo>
                      <a:pt x="52" y="63"/>
                      <a:pt x="56" y="64"/>
                      <a:pt x="61" y="66"/>
                    </a:cubicBezTo>
                    <a:cubicBezTo>
                      <a:pt x="65" y="67"/>
                      <a:pt x="69" y="69"/>
                      <a:pt x="72" y="71"/>
                    </a:cubicBezTo>
                    <a:cubicBezTo>
                      <a:pt x="76" y="74"/>
                      <a:pt x="79" y="77"/>
                      <a:pt x="81" y="81"/>
                    </a:cubicBezTo>
                    <a:cubicBezTo>
                      <a:pt x="83" y="84"/>
                      <a:pt x="85" y="89"/>
                      <a:pt x="85" y="95"/>
                    </a:cubicBezTo>
                    <a:cubicBezTo>
                      <a:pt x="85" y="103"/>
                      <a:pt x="82" y="110"/>
                      <a:pt x="76" y="116"/>
                    </a:cubicBezTo>
                    <a:cubicBezTo>
                      <a:pt x="71" y="121"/>
                      <a:pt x="63" y="125"/>
                      <a:pt x="53" y="127"/>
                    </a:cubicBezTo>
                    <a:cubicBezTo>
                      <a:pt x="53" y="133"/>
                      <a:pt x="53" y="133"/>
                      <a:pt x="53" y="133"/>
                    </a:cubicBezTo>
                    <a:cubicBezTo>
                      <a:pt x="53" y="141"/>
                      <a:pt x="49" y="145"/>
                      <a:pt x="43" y="145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38" y="145"/>
                      <a:pt x="36" y="144"/>
                      <a:pt x="35" y="142"/>
                    </a:cubicBezTo>
                    <a:cubicBezTo>
                      <a:pt x="33" y="140"/>
                      <a:pt x="32" y="137"/>
                      <a:pt x="32" y="133"/>
                    </a:cubicBezTo>
                    <a:cubicBezTo>
                      <a:pt x="32" y="127"/>
                      <a:pt x="32" y="127"/>
                      <a:pt x="32" y="127"/>
                    </a:cubicBezTo>
                    <a:cubicBezTo>
                      <a:pt x="27" y="126"/>
                      <a:pt x="23" y="125"/>
                      <a:pt x="19" y="124"/>
                    </a:cubicBezTo>
                    <a:cubicBezTo>
                      <a:pt x="15" y="123"/>
                      <a:pt x="11" y="121"/>
                      <a:pt x="9" y="119"/>
                    </a:cubicBezTo>
                    <a:cubicBezTo>
                      <a:pt x="6" y="117"/>
                      <a:pt x="4" y="115"/>
                      <a:pt x="2" y="113"/>
                    </a:cubicBezTo>
                    <a:cubicBezTo>
                      <a:pt x="1" y="111"/>
                      <a:pt x="0" y="108"/>
                      <a:pt x="0" y="106"/>
                    </a:cubicBezTo>
                    <a:cubicBezTo>
                      <a:pt x="0" y="104"/>
                      <a:pt x="1" y="102"/>
                      <a:pt x="1" y="101"/>
                    </a:cubicBezTo>
                    <a:cubicBezTo>
                      <a:pt x="2" y="99"/>
                      <a:pt x="3" y="98"/>
                      <a:pt x="4" y="97"/>
                    </a:cubicBezTo>
                    <a:cubicBezTo>
                      <a:pt x="5" y="96"/>
                      <a:pt x="6" y="95"/>
                      <a:pt x="7" y="95"/>
                    </a:cubicBezTo>
                    <a:cubicBezTo>
                      <a:pt x="8" y="94"/>
                      <a:pt x="9" y="94"/>
                      <a:pt x="9" y="94"/>
                    </a:cubicBezTo>
                    <a:cubicBezTo>
                      <a:pt x="12" y="98"/>
                      <a:pt x="17" y="101"/>
                      <a:pt x="23" y="104"/>
                    </a:cubicBezTo>
                    <a:cubicBezTo>
                      <a:pt x="28" y="107"/>
                      <a:pt x="35" y="108"/>
                      <a:pt x="41" y="108"/>
                    </a:cubicBezTo>
                    <a:cubicBezTo>
                      <a:pt x="47" y="108"/>
                      <a:pt x="52" y="107"/>
                      <a:pt x="55" y="105"/>
                    </a:cubicBezTo>
                    <a:cubicBezTo>
                      <a:pt x="59" y="102"/>
                      <a:pt x="60" y="99"/>
                      <a:pt x="60" y="96"/>
                    </a:cubicBezTo>
                    <a:cubicBezTo>
                      <a:pt x="60" y="93"/>
                      <a:pt x="60" y="91"/>
                      <a:pt x="58" y="90"/>
                    </a:cubicBezTo>
                    <a:cubicBezTo>
                      <a:pt x="57" y="88"/>
                      <a:pt x="55" y="87"/>
                      <a:pt x="53" y="86"/>
                    </a:cubicBezTo>
                    <a:cubicBezTo>
                      <a:pt x="51" y="85"/>
                      <a:pt x="49" y="84"/>
                      <a:pt x="46" y="83"/>
                    </a:cubicBezTo>
                    <a:cubicBezTo>
                      <a:pt x="43" y="82"/>
                      <a:pt x="40" y="81"/>
                      <a:pt x="37" y="81"/>
                    </a:cubicBezTo>
                    <a:cubicBezTo>
                      <a:pt x="34" y="80"/>
                      <a:pt x="30" y="79"/>
                      <a:pt x="26" y="78"/>
                    </a:cubicBezTo>
                    <a:cubicBezTo>
                      <a:pt x="22" y="76"/>
                      <a:pt x="18" y="74"/>
                      <a:pt x="14" y="72"/>
                    </a:cubicBezTo>
                    <a:cubicBezTo>
                      <a:pt x="11" y="70"/>
                      <a:pt x="8" y="67"/>
                      <a:pt x="6" y="63"/>
                    </a:cubicBezTo>
                    <a:cubicBezTo>
                      <a:pt x="4" y="59"/>
                      <a:pt x="3" y="55"/>
                      <a:pt x="3" y="49"/>
                    </a:cubicBezTo>
                    <a:cubicBezTo>
                      <a:pt x="3" y="41"/>
                      <a:pt x="5" y="34"/>
                      <a:pt x="11" y="29"/>
                    </a:cubicBezTo>
                    <a:cubicBezTo>
                      <a:pt x="16" y="23"/>
                      <a:pt x="23" y="19"/>
                      <a:pt x="33" y="18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7"/>
                      <a:pt x="33" y="5"/>
                      <a:pt x="35" y="3"/>
                    </a:cubicBezTo>
                    <a:cubicBezTo>
                      <a:pt x="36" y="1"/>
                      <a:pt x="39" y="0"/>
                      <a:pt x="4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7" y="0"/>
                      <a:pt x="49" y="1"/>
                      <a:pt x="51" y="3"/>
                    </a:cubicBezTo>
                    <a:cubicBezTo>
                      <a:pt x="52" y="5"/>
                      <a:pt x="53" y="7"/>
                      <a:pt x="53" y="11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62" y="18"/>
                      <a:pt x="70" y="21"/>
                      <a:pt x="75" y="24"/>
                    </a:cubicBezTo>
                    <a:close/>
                  </a:path>
                </a:pathLst>
              </a:custGeom>
              <a:solidFill>
                <a:srgbClr val="99FF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00584" tIns="50292" rIns="100584" bIns="50292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14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624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352669"/>
            <a:ext cx="9109075" cy="1303338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  <a:t>Biloxi Public Schools – Phase 1</a:t>
            </a:r>
            <a:br>
              <a:rPr lang="en-US" dirty="0" smtClean="0">
                <a:solidFill>
                  <a:srgbClr val="00B050"/>
                </a:solidFill>
                <a:latin typeface="Arial Rounded MT Bold" pitchFamily="34" charset="0"/>
              </a:rPr>
            </a:br>
            <a:r>
              <a:rPr lang="en-US" sz="3200" i="1" dirty="0" smtClean="0">
                <a:solidFill>
                  <a:srgbClr val="00B050"/>
                </a:solidFill>
                <a:latin typeface="+mn-lt"/>
              </a:rPr>
              <a:t>Savings to Date</a:t>
            </a:r>
            <a:endParaRPr lang="en-US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6050" y="1740871"/>
            <a:ext cx="6067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Guarantee through July 2016: </a:t>
            </a:r>
            <a:r>
              <a:rPr lang="en-US" sz="2000" dirty="0" smtClean="0">
                <a:solidFill>
                  <a:srgbClr val="00B050"/>
                </a:solidFill>
                <a:latin typeface="Arial Rounded MT Bold" pitchFamily="34" charset="0"/>
              </a:rPr>
              <a:t>$1,297,096</a:t>
            </a:r>
          </a:p>
          <a:p>
            <a:pPr algn="r"/>
            <a:r>
              <a:rPr lang="en-US" sz="2000" dirty="0" smtClean="0"/>
              <a:t>Reconciled Savings through July 2106: </a:t>
            </a:r>
            <a:r>
              <a:rPr lang="en-US" sz="2000" dirty="0" smtClean="0">
                <a:solidFill>
                  <a:srgbClr val="00B050"/>
                </a:solidFill>
                <a:latin typeface="Arial Rounded MT Bold" pitchFamily="34" charset="0"/>
              </a:rPr>
              <a:t>$1,750,497</a:t>
            </a:r>
            <a:endParaRPr lang="en-US" sz="20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45" t="26372" r="618" b="1490"/>
          <a:stretch/>
        </p:blipFill>
        <p:spPr>
          <a:xfrm>
            <a:off x="363944" y="2648591"/>
            <a:ext cx="9330511" cy="36576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05792" y="6306192"/>
            <a:ext cx="785260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Savings have </a:t>
            </a:r>
            <a:r>
              <a:rPr lang="en-US" sz="2300" dirty="0" smtClean="0">
                <a:solidFill>
                  <a:srgbClr val="FAA712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exceeded the guarantee by over $450K! </a:t>
            </a: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2 is being implemented now, and will increase annual savings by an additional </a:t>
            </a:r>
            <a:r>
              <a:rPr lang="en-US" sz="2300" dirty="0" smtClean="0">
                <a:solidFill>
                  <a:srgbClr val="FAA712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$120K!</a:t>
            </a:r>
            <a:endParaRPr lang="en-US" sz="2800" b="1" dirty="0">
              <a:solidFill>
                <a:srgbClr val="FAA712"/>
              </a:solidFill>
              <a:latin typeface="Arial Rounded MT Bold" panose="020F07040305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17"/>
          <p:cNvSpPr>
            <a:spLocks noChangeAspect="1" noEditPoints="1"/>
          </p:cNvSpPr>
          <p:nvPr/>
        </p:nvSpPr>
        <p:spPr bwMode="auto">
          <a:xfrm>
            <a:off x="844222" y="6491535"/>
            <a:ext cx="1222375" cy="644525"/>
          </a:xfrm>
          <a:custGeom>
            <a:avLst/>
            <a:gdLst/>
            <a:ahLst/>
            <a:cxnLst>
              <a:cxn ang="0">
                <a:pos x="149" y="6"/>
              </a:cxn>
              <a:cxn ang="0">
                <a:pos x="149" y="6"/>
              </a:cxn>
              <a:cxn ang="0">
                <a:pos x="149" y="6"/>
              </a:cxn>
              <a:cxn ang="0">
                <a:pos x="152" y="60"/>
              </a:cxn>
              <a:cxn ang="0">
                <a:pos x="153" y="53"/>
              </a:cxn>
              <a:cxn ang="0">
                <a:pos x="153" y="23"/>
              </a:cxn>
              <a:cxn ang="0">
                <a:pos x="153" y="14"/>
              </a:cxn>
              <a:cxn ang="0">
                <a:pos x="149" y="6"/>
              </a:cxn>
              <a:cxn ang="0">
                <a:pos x="140" y="2"/>
              </a:cxn>
              <a:cxn ang="0">
                <a:pos x="132" y="2"/>
              </a:cxn>
              <a:cxn ang="0">
                <a:pos x="103" y="3"/>
              </a:cxn>
              <a:cxn ang="0">
                <a:pos x="96" y="4"/>
              </a:cxn>
              <a:cxn ang="0">
                <a:pos x="88" y="16"/>
              </a:cxn>
              <a:cxn ang="0">
                <a:pos x="102" y="25"/>
              </a:cxn>
              <a:cxn ang="0">
                <a:pos x="114" y="24"/>
              </a:cxn>
              <a:cxn ang="0">
                <a:pos x="98" y="39"/>
              </a:cxn>
              <a:cxn ang="0">
                <a:pos x="77" y="48"/>
              </a:cxn>
              <a:cxn ang="0">
                <a:pos x="28" y="12"/>
              </a:cxn>
              <a:cxn ang="0">
                <a:pos x="12" y="1"/>
              </a:cxn>
              <a:cxn ang="0">
                <a:pos x="1" y="17"/>
              </a:cxn>
              <a:cxn ang="0">
                <a:pos x="82" y="75"/>
              </a:cxn>
              <a:cxn ang="0">
                <a:pos x="112" y="62"/>
              </a:cxn>
              <a:cxn ang="0">
                <a:pos x="132" y="43"/>
              </a:cxn>
              <a:cxn ang="0">
                <a:pos x="131" y="54"/>
              </a:cxn>
              <a:cxn ang="0">
                <a:pos x="140" y="68"/>
              </a:cxn>
              <a:cxn ang="0">
                <a:pos x="152" y="60"/>
              </a:cxn>
            </a:cxnLst>
            <a:rect l="0" t="0" r="r" b="b"/>
            <a:pathLst>
              <a:path w="154" h="81">
                <a:moveTo>
                  <a:pt x="149" y="6"/>
                </a:moveTo>
                <a:cubicBezTo>
                  <a:pt x="149" y="6"/>
                  <a:pt x="149" y="6"/>
                  <a:pt x="149" y="6"/>
                </a:cubicBezTo>
                <a:cubicBezTo>
                  <a:pt x="149" y="6"/>
                  <a:pt x="149" y="6"/>
                  <a:pt x="149" y="6"/>
                </a:cubicBezTo>
                <a:close/>
                <a:moveTo>
                  <a:pt x="152" y="60"/>
                </a:moveTo>
                <a:cubicBezTo>
                  <a:pt x="153" y="53"/>
                  <a:pt x="153" y="53"/>
                  <a:pt x="153" y="53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4" y="19"/>
                  <a:pt x="154" y="17"/>
                  <a:pt x="153" y="14"/>
                </a:cubicBezTo>
                <a:cubicBezTo>
                  <a:pt x="153" y="12"/>
                  <a:pt x="151" y="9"/>
                  <a:pt x="149" y="6"/>
                </a:cubicBezTo>
                <a:cubicBezTo>
                  <a:pt x="146" y="3"/>
                  <a:pt x="143" y="2"/>
                  <a:pt x="140" y="2"/>
                </a:cubicBezTo>
                <a:cubicBezTo>
                  <a:pt x="138" y="1"/>
                  <a:pt x="135" y="1"/>
                  <a:pt x="132" y="2"/>
                </a:cubicBezTo>
                <a:cubicBezTo>
                  <a:pt x="103" y="3"/>
                  <a:pt x="103" y="3"/>
                  <a:pt x="103" y="3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4"/>
                  <a:pt x="86" y="4"/>
                  <a:pt x="88" y="16"/>
                </a:cubicBezTo>
                <a:cubicBezTo>
                  <a:pt x="89" y="24"/>
                  <a:pt x="94" y="26"/>
                  <a:pt x="102" y="25"/>
                </a:cubicBezTo>
                <a:cubicBezTo>
                  <a:pt x="105" y="25"/>
                  <a:pt x="109" y="25"/>
                  <a:pt x="114" y="24"/>
                </a:cubicBezTo>
                <a:cubicBezTo>
                  <a:pt x="107" y="32"/>
                  <a:pt x="98" y="39"/>
                  <a:pt x="98" y="39"/>
                </a:cubicBezTo>
                <a:cubicBezTo>
                  <a:pt x="92" y="44"/>
                  <a:pt x="85" y="47"/>
                  <a:pt x="77" y="48"/>
                </a:cubicBezTo>
                <a:cubicBezTo>
                  <a:pt x="54" y="52"/>
                  <a:pt x="32" y="36"/>
                  <a:pt x="28" y="12"/>
                </a:cubicBezTo>
                <a:cubicBezTo>
                  <a:pt x="26" y="5"/>
                  <a:pt x="20" y="0"/>
                  <a:pt x="12" y="1"/>
                </a:cubicBezTo>
                <a:cubicBezTo>
                  <a:pt x="5" y="3"/>
                  <a:pt x="0" y="9"/>
                  <a:pt x="1" y="17"/>
                </a:cubicBezTo>
                <a:cubicBezTo>
                  <a:pt x="7" y="55"/>
                  <a:pt x="44" y="81"/>
                  <a:pt x="82" y="75"/>
                </a:cubicBezTo>
                <a:cubicBezTo>
                  <a:pt x="93" y="73"/>
                  <a:pt x="103" y="68"/>
                  <a:pt x="112" y="62"/>
                </a:cubicBezTo>
                <a:cubicBezTo>
                  <a:pt x="112" y="62"/>
                  <a:pt x="124" y="53"/>
                  <a:pt x="132" y="43"/>
                </a:cubicBezTo>
                <a:cubicBezTo>
                  <a:pt x="132" y="47"/>
                  <a:pt x="131" y="50"/>
                  <a:pt x="131" y="54"/>
                </a:cubicBezTo>
                <a:cubicBezTo>
                  <a:pt x="130" y="62"/>
                  <a:pt x="132" y="67"/>
                  <a:pt x="140" y="68"/>
                </a:cubicBezTo>
                <a:cubicBezTo>
                  <a:pt x="152" y="69"/>
                  <a:pt x="152" y="60"/>
                  <a:pt x="152" y="60"/>
                </a:cubicBezTo>
              </a:path>
            </a:pathLst>
          </a:custGeom>
          <a:solidFill>
            <a:srgbClr val="FAA712"/>
          </a:solidFill>
          <a:ln w="9525">
            <a:solidFill>
              <a:srgbClr val="FAA71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8843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bg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SE08_EN">
  <a:themeElements>
    <a:clrScheme name="1_SE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1_SE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E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SE08_EN">
  <a:themeElements>
    <a:clrScheme name="1_SE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1_SE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E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SE08_EN">
  <a:themeElements>
    <a:clrScheme name="1_SE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1_SE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E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08_EN">
  <a:themeElements>
    <a:clrScheme name="SE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SE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2_blank 4">
      <a:dk1>
        <a:srgbClr val="FFFFFF"/>
      </a:dk1>
      <a:lt1>
        <a:srgbClr val="FFFFFF"/>
      </a:lt1>
      <a:dk2>
        <a:srgbClr val="4FA600"/>
      </a:dk2>
      <a:lt2>
        <a:srgbClr val="FFFFFF"/>
      </a:lt2>
      <a:accent1>
        <a:srgbClr val="FFFFFF"/>
      </a:accent1>
      <a:accent2>
        <a:srgbClr val="FFFFFF"/>
      </a:accent2>
      <a:accent3>
        <a:srgbClr val="B2D0AA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2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E08_EN">
  <a:themeElements>
    <a:clrScheme name="1_SE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1_SE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E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E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E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E08_EN">
  <a:themeElements>
    <a:clrScheme name="2_SE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2_SE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E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E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E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E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E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ank">
  <a:themeElements>
    <a:clrScheme name="3_blank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3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SE08_EN">
  <a:themeElements>
    <a:clrScheme name="3_SE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3_SE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E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E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E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E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E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SE08_EN">
  <a:themeElements>
    <a:clrScheme name="SE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SE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SE08_EN">
  <a:themeElements>
    <a:clrScheme name="SE08_EN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SE08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08_EN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08_EN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08_EN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08_EN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08_EN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ank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2_SE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3.xml><?xml version="1.0" encoding="utf-8"?>
<a:themeOverride xmlns:a="http://schemas.openxmlformats.org/drawingml/2006/main">
  <a:clrScheme name="3_SE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4.xml><?xml version="1.0" encoding="utf-8"?>
<a:themeOverride xmlns:a="http://schemas.openxmlformats.org/drawingml/2006/main">
  <a:clrScheme name="SE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ppt/theme/themeOverride5.xml><?xml version="1.0" encoding="utf-8"?>
<a:themeOverride xmlns:a="http://schemas.openxmlformats.org/drawingml/2006/main">
  <a:clrScheme name="SE08_EN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30936</TotalTime>
  <Words>766</Words>
  <Application>Microsoft Macintosh PowerPoint</Application>
  <PresentationFormat>Custom</PresentationFormat>
  <Paragraphs>143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blank</vt:lpstr>
      <vt:lpstr>SE08_EN</vt:lpstr>
      <vt:lpstr>2_blank</vt:lpstr>
      <vt:lpstr>1_SE08_EN</vt:lpstr>
      <vt:lpstr>2_SE08_EN</vt:lpstr>
      <vt:lpstr>3_blank</vt:lpstr>
      <vt:lpstr>3_SE08_EN</vt:lpstr>
      <vt:lpstr>4_SE08_EN</vt:lpstr>
      <vt:lpstr>5_SE08_EN</vt:lpstr>
      <vt:lpstr>6_SE08_EN</vt:lpstr>
      <vt:lpstr>8_SE08_EN</vt:lpstr>
      <vt:lpstr>7_SE08_EN</vt:lpstr>
      <vt:lpstr>PowerPoint Presentation</vt:lpstr>
      <vt:lpstr>Why Are We Here? </vt:lpstr>
      <vt:lpstr>Rising Utility Costs: How does this Impact your District?</vt:lpstr>
      <vt:lpstr>Areas of Waste / Opportunities for Cost Savings</vt:lpstr>
      <vt:lpstr>Strategies for Implementing Efficiency Projects</vt:lpstr>
      <vt:lpstr>Energy Performance Contracting</vt:lpstr>
      <vt:lpstr>Funding Opportunities </vt:lpstr>
      <vt:lpstr>PowerPoint Presentation</vt:lpstr>
      <vt:lpstr>Biloxi Public Schools – Phase 1 Savings to Date</vt:lpstr>
      <vt:lpstr>Leveraging Savings &amp; Energy Financing to do Major Renovations Yazoo County Schools, MS</vt:lpstr>
      <vt:lpstr>The Bottom-Line</vt:lpstr>
      <vt:lpstr>QUESTIONS </vt:lpstr>
    </vt:vector>
  </TitlesOfParts>
  <Company>Schneider Electric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Tackling energy challenges through Energy Efficiency Solutions</dc:title>
  <dc:creator>Schneider-Electric</dc:creator>
  <cp:lastModifiedBy>Sheryle Coaker</cp:lastModifiedBy>
  <cp:revision>1136</cp:revision>
  <dcterms:created xsi:type="dcterms:W3CDTF">2008-06-13T18:59:50Z</dcterms:created>
  <dcterms:modified xsi:type="dcterms:W3CDTF">2017-02-14T16:24:07Z</dcterms:modified>
</cp:coreProperties>
</file>